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70" r:id="rId9"/>
    <p:sldId id="272" r:id="rId10"/>
    <p:sldId id="273" r:id="rId11"/>
    <p:sldId id="271" r:id="rId12"/>
    <p:sldId id="269" r:id="rId13"/>
    <p:sldId id="267" r:id="rId14"/>
    <p:sldId id="275" r:id="rId15"/>
    <p:sldId id="285" r:id="rId16"/>
    <p:sldId id="302" r:id="rId17"/>
    <p:sldId id="274" r:id="rId18"/>
    <p:sldId id="276" r:id="rId19"/>
    <p:sldId id="277" r:id="rId20"/>
    <p:sldId id="278" r:id="rId21"/>
    <p:sldId id="303" r:id="rId22"/>
    <p:sldId id="281" r:id="rId23"/>
    <p:sldId id="282" r:id="rId24"/>
    <p:sldId id="304" r:id="rId25"/>
    <p:sldId id="300" r:id="rId26"/>
    <p:sldId id="286" r:id="rId27"/>
    <p:sldId id="280" r:id="rId28"/>
    <p:sldId id="279" r:id="rId29"/>
    <p:sldId id="283" r:id="rId30"/>
    <p:sldId id="284" r:id="rId31"/>
    <p:sldId id="287" r:id="rId32"/>
    <p:sldId id="288" r:id="rId33"/>
    <p:sldId id="289" r:id="rId34"/>
    <p:sldId id="292" r:id="rId35"/>
    <p:sldId id="301" r:id="rId36"/>
    <p:sldId id="290" r:id="rId37"/>
    <p:sldId id="295" r:id="rId38"/>
    <p:sldId id="291" r:id="rId39"/>
    <p:sldId id="294" r:id="rId40"/>
    <p:sldId id="296" r:id="rId41"/>
    <p:sldId id="297" r:id="rId42"/>
    <p:sldId id="293" r:id="rId43"/>
    <p:sldId id="298" r:id="rId44"/>
    <p:sldId id="305" r:id="rId45"/>
    <p:sldId id="299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 Wang" initials="R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7ED"/>
    <a:srgbClr val="C00000"/>
    <a:srgbClr val="CC0000"/>
    <a:srgbClr val="0000FF"/>
    <a:srgbClr val="EA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63" autoAdjust="0"/>
    <p:restoredTop sz="94245" autoAdjust="0"/>
  </p:normalViewPr>
  <p:slideViewPr>
    <p:cSldViewPr>
      <p:cViewPr>
        <p:scale>
          <a:sx n="80" d="100"/>
          <a:sy n="80" d="100"/>
        </p:scale>
        <p:origin x="-126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6382ED1D-0E88-4473-8FB1-4920A1566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94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6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3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7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8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1650" y="912813"/>
            <a:ext cx="1943100" cy="5183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2350" y="912813"/>
            <a:ext cx="5676900" cy="518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2350" y="912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235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8" descr="njit_Admin_footer_PP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9013"/>
            <a:ext cx="91884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382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Consumption:</a:t>
            </a:r>
          </a:p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A Brief Overview of Research and Policy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11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Calibri" panose="020F0502020204030204" pitchFamily="34" charset="0"/>
                <a:cs typeface="Times New Roman" pitchFamily="18" charset="0"/>
              </a:rPr>
              <a:t>Presentation at the College of Business Administration, Abu Dhabi University,</a:t>
            </a:r>
          </a:p>
          <a:p>
            <a:pPr algn="ctr"/>
            <a:r>
              <a:rPr lang="en-US" sz="2000" i="1" dirty="0" smtClean="0">
                <a:latin typeface="Calibri" panose="020F0502020204030204" pitchFamily="34" charset="0"/>
                <a:cs typeface="Times New Roman" pitchFamily="18" charset="0"/>
              </a:rPr>
              <a:t>March 22, 2015</a:t>
            </a:r>
            <a:endParaRPr lang="en-US" sz="2000" i="1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48060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Maurie J. Cohen, Director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Science, Technology, and Society Program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New Jersey Institute of Technology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University Heights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Newark, NJ 07102 USA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mcohen@njit.edu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pic>
        <p:nvPicPr>
          <p:cNvPr id="1026" name="Picture 2" descr="http://upload.wikimedia.org/wikipedia/en/a/aa/Our_Common_Future_book_cov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2071757"/>
            <a:ext cx="2622550" cy="387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Publication of </a:t>
            </a:r>
            <a:r>
              <a:rPr lang="en-US" dirty="0" smtClean="0">
                <a:latin typeface="Calibri" panose="020F0502020204030204" pitchFamily="34" charset="0"/>
              </a:rPr>
              <a:t>Our Common Future </a:t>
            </a:r>
            <a:r>
              <a:rPr lang="en-US" i="1" dirty="0" smtClean="0">
                <a:latin typeface="Calibri" panose="020F0502020204030204" pitchFamily="34" charset="0"/>
              </a:rPr>
              <a:t>by </a:t>
            </a:r>
            <a:r>
              <a:rPr lang="en-US" i="1" dirty="0" err="1" smtClean="0">
                <a:latin typeface="Calibri" panose="020F0502020204030204" pitchFamily="34" charset="0"/>
              </a:rPr>
              <a:t>Brundtland</a:t>
            </a:r>
            <a:r>
              <a:rPr lang="en-US" i="1" dirty="0" smtClean="0">
                <a:latin typeface="Calibri" panose="020F0502020204030204" pitchFamily="34" charset="0"/>
              </a:rPr>
              <a:t> Commission (1987)</a:t>
            </a:r>
            <a:endParaRPr lang="en-US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37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United Nations Conference on Environment and Development (1992)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2050" name="Picture 2" descr="http://mea.gov.in/images/rio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096000" cy="39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96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Agenda 21 (1992)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http://upload.wikimedia.org/wikipedia/en/9/9a/Agenda_21_Cov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905000"/>
            <a:ext cx="2971800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3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Agenda 21 (1992)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5122" name="Picture 2" descr="http://image.slidesharecdn.com/agenda21unitednationssustainabledevelopmentconferenceonenvironmentanddevelopment1992-131204193417-phpapp01/95/agenda21-united-nations-sustainable-development-conference-on-environment-and-development-1992-18-638.jpg?cb=138620732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4" t="5319" r="12041" b="21856"/>
          <a:stretch/>
        </p:blipFill>
        <p:spPr bwMode="auto">
          <a:xfrm>
            <a:off x="2971800" y="1892299"/>
            <a:ext cx="3187700" cy="3984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93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Agenda 21 (1992)</a:t>
            </a:r>
            <a:endParaRPr lang="en-US" i="1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43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“[A]</a:t>
            </a:r>
            <a:r>
              <a:rPr lang="en-US" i="1" dirty="0" err="1" smtClean="0">
                <a:latin typeface="Calibri" panose="020F0502020204030204" pitchFamily="34" charset="0"/>
              </a:rPr>
              <a:t>ll</a:t>
            </a:r>
            <a:r>
              <a:rPr lang="en-US" i="1" dirty="0" smtClean="0">
                <a:latin typeface="Calibri" panose="020F0502020204030204" pitchFamily="34" charset="0"/>
              </a:rPr>
              <a:t> countries should strive to promote sustainable consumption patterns.”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6146" name="Picture 2" descr="http://archive.switch-asia.eu/uploads/pics/Sustainable-Consumptio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2819400"/>
            <a:ext cx="767715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44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Aftermath of the Rio Earth Summit (</a:t>
            </a:r>
            <a:r>
              <a:rPr lang="en-US" i="1" dirty="0" smtClean="0">
                <a:latin typeface="Calibri" panose="020F0502020204030204" pitchFamily="34" charset="0"/>
              </a:rPr>
              <a:t>1992–2002</a:t>
            </a:r>
            <a:r>
              <a:rPr lang="en-US" i="1" dirty="0" smtClean="0">
                <a:latin typeface="Calibri" panose="020F0502020204030204" pitchFamily="34" charset="0"/>
              </a:rPr>
              <a:t>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7170" name="Picture 2" descr="http://ecx.images-amazon.com/images/I/31h8FXWlbQL._SY344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1962149"/>
            <a:ext cx="2200275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lighthouse.nu/sites/www.lighthouse.nu/files/styles/large/public/nordic_council_of_minister_lg.jpg?itok=21-mmi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2902259"/>
            <a:ext cx="5102225" cy="139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0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Lines of Conceptual Tension: Production vs. Consumption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11268" name="Picture 4" descr="https://witnewyork.files.wordpress.com/2014/07/part-1-scp-circle-pic1.jpg?w=453&amp;h=39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t="5481" r="11808" b="4176"/>
          <a:stretch/>
        </p:blipFill>
        <p:spPr bwMode="auto">
          <a:xfrm>
            <a:off x="2770742" y="1894901"/>
            <a:ext cx="3602517" cy="360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2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Production</a:t>
            </a:r>
          </a:p>
        </p:txBody>
      </p:sp>
      <p:pic>
        <p:nvPicPr>
          <p:cNvPr id="15362" name="Picture 2" descr="http://www.empa.ch/plugin/image/empa/14584?CE_TICKET=4f0e560a52af379cd744eb8830b5c6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1" y="1524000"/>
            <a:ext cx="8112139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53" y="5029200"/>
            <a:ext cx="9131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Calibri" panose="020F0502020204030204" pitchFamily="34" charset="0"/>
              </a:rPr>
              <a:t>Key areas of focus: </a:t>
            </a:r>
            <a:r>
              <a:rPr lang="en-US" sz="2000" dirty="0" smtClean="0">
                <a:latin typeface="Calibri" panose="020F0502020204030204" pitchFamily="34" charset="0"/>
              </a:rPr>
              <a:t>industrial ecology,  life cycle analysis, clean production engineering, renewable energy deployment, energy efficiency, toxics reduction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99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</a:t>
            </a:r>
          </a:p>
        </p:txBody>
      </p:sp>
      <p:pic>
        <p:nvPicPr>
          <p:cNvPr id="16386" name="Picture 2" descr="http://sustahood.com/wp-content/uploads/2012/05/Source-DEFRAUK-A-Framework-for-Pro-Environmental-Behaviours-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652" y="1219201"/>
            <a:ext cx="4308697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27" y="5029200"/>
            <a:ext cx="9131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Calibri" panose="020F0502020204030204" pitchFamily="34" charset="0"/>
              </a:rPr>
              <a:t>Key areas of focus: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consumer choice (economics </a:t>
            </a:r>
            <a:r>
              <a:rPr lang="en-US" sz="2000" dirty="0" smtClean="0">
                <a:latin typeface="Calibri" panose="020F0502020204030204" pitchFamily="34" charset="0"/>
              </a:rPr>
              <a:t>and psychology), materials recycling, waste reduction, localization (alternative agro-food networks) 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3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Lines of Conceptual Tension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Global North vs. Global South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13314" name="Picture 2" descr="http://image.slidesharecdn.com/presntationupdated-131012150356-phpapp01/95/knowledge-gap-theory-15-638.jpg?cb=139464968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" t="12970" r="7215" b="17729"/>
          <a:stretch/>
        </p:blipFill>
        <p:spPr bwMode="auto">
          <a:xfrm>
            <a:off x="1546679" y="1905917"/>
            <a:ext cx="6050642" cy="358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1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 bwMode="auto">
          <a:xfrm>
            <a:off x="4563791" y="2133600"/>
            <a:ext cx="16419" cy="3505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011290" y="3886200"/>
            <a:ext cx="1608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</a:rPr>
              <a:t>Consumption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6400" y="3886200"/>
            <a:ext cx="1356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</a:rPr>
              <a:t>Production</a:t>
            </a:r>
            <a:endParaRPr lang="en-US" sz="2000" dirty="0">
              <a:latin typeface="Calibri" panose="020F050202020403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362200" y="3810000"/>
            <a:ext cx="44196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3777163" y="1676400"/>
            <a:ext cx="1556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</a:rPr>
              <a:t>Global North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02563" y="5619690"/>
            <a:ext cx="1556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</a:rPr>
              <a:t>Global South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12290" name="Picture 2" descr="http://www.adspacenetworks.com/storage/buzzfeed/images/shopp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902" y="2177667"/>
            <a:ext cx="2448498" cy="163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Lines of Conceptual Tension</a:t>
            </a:r>
          </a:p>
        </p:txBody>
      </p:sp>
    </p:spTree>
    <p:extLst>
      <p:ext uri="{BB962C8B-B14F-4D97-AF65-F5344CB8AC3E}">
        <p14:creationId xmlns:p14="http://schemas.microsoft.com/office/powerpoint/2010/main" val="27442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World Summit on Sustainable Development (2002)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9220" name="Picture 4" descr="http://www.un.org/events/wssd/photos/0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391" y="1981200"/>
            <a:ext cx="6327218" cy="375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4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Marrakech Process (</a:t>
            </a:r>
            <a:r>
              <a:rPr lang="en-US" i="1" dirty="0" smtClean="0">
                <a:latin typeface="Calibri" panose="020F0502020204030204" pitchFamily="34" charset="0"/>
              </a:rPr>
              <a:t>2003–2013</a:t>
            </a:r>
            <a:r>
              <a:rPr lang="en-US" i="1" dirty="0" smtClean="0">
                <a:latin typeface="Calibri" panose="020F0502020204030204" pitchFamily="34" charset="0"/>
              </a:rPr>
              <a:t>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17410" name="Picture 2" descr="http://www.unep.fr/scp/marrakech/img/Mechanisms%20of%20the%20MP%20WEBSITE%20form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40" y="1828800"/>
            <a:ext cx="621792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3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Ten-Year Framework of </a:t>
            </a:r>
            <a:r>
              <a:rPr lang="en-US" i="1" dirty="0" err="1" smtClean="0">
                <a:latin typeface="Calibri" panose="020F0502020204030204" pitchFamily="34" charset="0"/>
              </a:rPr>
              <a:t>Programmes</a:t>
            </a:r>
            <a:r>
              <a:rPr lang="en-US" i="1" dirty="0" smtClean="0">
                <a:latin typeface="Calibri" panose="020F0502020204030204" pitchFamily="34" charset="0"/>
              </a:rPr>
              <a:t> on Sustainable Consumption and Production</a:t>
            </a:r>
            <a:r>
              <a:rPr lang="en-US" dirty="0" smtClean="0">
                <a:latin typeface="Calibri" panose="020F0502020204030204" pitchFamily="34" charset="0"/>
              </a:rPr>
              <a:t> (2013‒Present)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29698" name="Picture 2" descr="http://www.unep.org/resourceefficiency/portals/24147/scp/10yfp/10yf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89" y="2362200"/>
            <a:ext cx="707182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2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History of Sustainable Development/Consumption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Calibri" panose="020F0502020204030204" pitchFamily="34" charset="0"/>
              </a:rPr>
              <a:t>Role of International Business in Sustainable Consumption</a:t>
            </a:r>
            <a:endParaRPr lang="en-US" i="1" dirty="0">
              <a:latin typeface="Calibri" panose="020F0502020204030204" pitchFamily="34" charset="0"/>
            </a:endParaRPr>
          </a:p>
        </p:txBody>
      </p:sp>
      <p:pic>
        <p:nvPicPr>
          <p:cNvPr id="8194" name="Picture 2" descr="http://www.uncsd2012.org/content/images/imagemain400_4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60081"/>
            <a:ext cx="2497391" cy="352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ccenture.com/SiteCollectionImages/Consulting/Research_And_Insights/Accenture-More-With-Less-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405" y="1993028"/>
            <a:ext cx="2470639" cy="349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bcsd.org/RootRessources/EPicture/583/Image/AVisionForSustainableConsumption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305" y="1993028"/>
            <a:ext cx="2468143" cy="349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80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Weak vs. Strong Sustainable Consumption</a:t>
            </a:r>
          </a:p>
        </p:txBody>
      </p:sp>
      <p:sp>
        <p:nvSpPr>
          <p:cNvPr id="2" name="AutoShape 6" descr="http://upload.wikimedia.org/wikipedia/commons/7/70/Sustainable_development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upload.wikimedia.org/wikipedia/commons/7/70/Sustainable_development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http://upload.wikimedia.org/wikipedia/commons/7/70/Sustainable_development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39787" y="1983597"/>
            <a:ext cx="3944470" cy="3184103"/>
            <a:chOff x="839787" y="1983597"/>
            <a:chExt cx="3944470" cy="3184103"/>
          </a:xfrm>
        </p:grpSpPr>
        <p:pic>
          <p:nvPicPr>
            <p:cNvPr id="18444" name="Picture 12" descr="File:Sustainable development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787" y="1983597"/>
              <a:ext cx="3944470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050028" y="4767590"/>
              <a:ext cx="35239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smtClean="0">
                  <a:latin typeface="Calibri" panose="020F0502020204030204" pitchFamily="34" charset="0"/>
                  <a:cs typeface="Times New Roman" pitchFamily="18" charset="0"/>
                </a:rPr>
                <a:t>Weak Sustainable Consumption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10412" y="1752600"/>
            <a:ext cx="3752588" cy="3429000"/>
            <a:chOff x="5010412" y="1752600"/>
            <a:chExt cx="3752588" cy="3429000"/>
          </a:xfrm>
        </p:grpSpPr>
        <p:pic>
          <p:nvPicPr>
            <p:cNvPr id="18436" name="Picture 4" descr="http://upload.wikimedia.org/wikipedia/commons/thumb/1/1b/Nested_sustainability-v2.svg/250px-Nested_sustainability-v2.svg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2" r="10665"/>
            <a:stretch/>
          </p:blipFill>
          <p:spPr bwMode="auto">
            <a:xfrm>
              <a:off x="5286506" y="1752600"/>
              <a:ext cx="3200400" cy="2976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5010412" y="4781490"/>
              <a:ext cx="37525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smtClean="0">
                  <a:latin typeface="Calibri" panose="020F0502020204030204" pitchFamily="34" charset="0"/>
                  <a:cs typeface="Times New Roman" pitchFamily="18" charset="0"/>
                </a:rPr>
                <a:t>Strong Sustainable Consumption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8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Strong 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</a:t>
            </a:r>
          </a:p>
        </p:txBody>
      </p:sp>
      <p:pic>
        <p:nvPicPr>
          <p:cNvPr id="2050" name="Picture 2" descr="http://www.feasta.org/documents/feastareview/review1images/daly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4267200" cy="462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895600" y="3733800"/>
            <a:ext cx="3657600" cy="21110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1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Planetary Boundaries </a:t>
            </a:r>
          </a:p>
          <a:p>
            <a:pPr algn="ctr"/>
            <a:r>
              <a:rPr lang="en-US" sz="2000" i="1" dirty="0" smtClean="0">
                <a:latin typeface="Calibri" panose="020F0502020204030204" pitchFamily="34" charset="0"/>
                <a:cs typeface="Times New Roman" pitchFamily="18" charset="0"/>
              </a:rPr>
              <a:t>(Safe Operating Space for Humanity)</a:t>
            </a:r>
          </a:p>
        </p:txBody>
      </p:sp>
      <p:pic>
        <p:nvPicPr>
          <p:cNvPr id="21506" name="Picture 2" descr="http://www.nature.com/news/specials/planetaryboundaries/images/main_b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2384"/>
          <a:stretch/>
        </p:blipFill>
        <p:spPr bwMode="auto">
          <a:xfrm>
            <a:off x="381000" y="1436914"/>
            <a:ext cx="4865915" cy="427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81600" y="1355218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Climate change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1820582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Ocean acidification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285946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Stratospheric ozone depletion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75131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Nitrogen cycle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81600" y="3682038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Global freshwater use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81600" y="4147402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Changes in land use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1600" y="4612766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Biodiversity loss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81600" y="507813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Atmospheric aerosol loading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54349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Chemical pollution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1600" y="3216674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Phosphorus cycle</a:t>
            </a: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8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Sustainability Doughnut</a:t>
            </a:r>
          </a:p>
          <a:p>
            <a:pPr algn="ctr"/>
            <a:r>
              <a:rPr lang="en-US" sz="2000" i="1" dirty="0" smtClean="0">
                <a:latin typeface="Calibri" panose="020F0502020204030204" pitchFamily="34" charset="0"/>
                <a:cs typeface="Times New Roman" pitchFamily="18" charset="0"/>
              </a:rPr>
              <a:t>(Safe and Just Space for Humanity)</a:t>
            </a:r>
          </a:p>
        </p:txBody>
      </p:sp>
      <p:pic>
        <p:nvPicPr>
          <p:cNvPr id="22530" name="Picture 2" descr="http://grist.files.wordpress.com/2012/02/raworth-donu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57312"/>
            <a:ext cx="4521231" cy="451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45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Sustainability Doughnut</a:t>
            </a:r>
          </a:p>
          <a:p>
            <a:pPr algn="ctr"/>
            <a:r>
              <a:rPr lang="en-US" sz="2000" i="1" dirty="0" smtClean="0">
                <a:latin typeface="Calibri" panose="020F0502020204030204" pitchFamily="34" charset="0"/>
                <a:cs typeface="Times New Roman" pitchFamily="18" charset="0"/>
              </a:rPr>
              <a:t>(Safe and Just Space for Humanity)</a:t>
            </a:r>
          </a:p>
        </p:txBody>
      </p:sp>
      <p:pic>
        <p:nvPicPr>
          <p:cNvPr id="4098" name="Picture 2" descr="http://oxfamblogs.org/doughnut/wp-content/uploads/2012/09/whosputting-press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336" y="1600200"/>
            <a:ext cx="543532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95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Structure of the Field of Sustainable Consumption Research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52700" y="99060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Ecological economics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2700" y="1419035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Environmental sociology</a:t>
            </a:r>
          </a:p>
        </p:txBody>
      </p:sp>
      <p:sp>
        <p:nvSpPr>
          <p:cNvPr id="6" name="Rectangle 5"/>
          <p:cNvSpPr/>
          <p:nvPr/>
        </p:nvSpPr>
        <p:spPr>
          <a:xfrm>
            <a:off x="2552700" y="184747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Ecological anthropology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52700" y="2275905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Political science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2700" y="270434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Human geography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52700" y="3132775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Industrial ecology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52700" y="356121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Marketing and consumer behavior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52700" y="3989645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Business strategy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52700" y="441808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Consumer culture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52700" y="4846515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Science and technology studies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52700" y="527495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Innovation studies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52700" y="5703383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Architecture and design</a:t>
            </a:r>
          </a:p>
        </p:txBody>
      </p:sp>
    </p:spTree>
    <p:extLst>
      <p:ext uri="{BB962C8B-B14F-4D97-AF65-F5344CB8AC3E}">
        <p14:creationId xmlns:p14="http://schemas.microsoft.com/office/powerpoint/2010/main" val="381383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27804" y="1752600"/>
            <a:ext cx="3377396" cy="2457510"/>
            <a:chOff x="0" y="1752600"/>
            <a:chExt cx="3377396" cy="2457510"/>
          </a:xfrm>
        </p:grpSpPr>
        <p:pic>
          <p:nvPicPr>
            <p:cNvPr id="25608" name="Picture 8" descr="http://www.turismo.buenosaires.gob.ar/sites/turismo/files/styles/carousell_atractivo/public/field/image/1.2.1%20Sustainable%20Mobility_bicisenda_0.jpg?itok=WKJZcITq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0" r="16326"/>
            <a:stretch/>
          </p:blipFill>
          <p:spPr bwMode="auto">
            <a:xfrm>
              <a:off x="0" y="1752600"/>
              <a:ext cx="3377396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1147524" y="3810000"/>
              <a:ext cx="10823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latin typeface="Calibri" panose="020F0502020204030204" pitchFamily="34" charset="0"/>
                </a:rPr>
                <a:t>Mobility</a:t>
              </a:r>
              <a:endParaRPr lang="en-US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971800" y="1676400"/>
            <a:ext cx="2986215" cy="2609910"/>
            <a:chOff x="2971800" y="1676400"/>
            <a:chExt cx="2986215" cy="2609910"/>
          </a:xfrm>
        </p:grpSpPr>
        <p:pic>
          <p:nvPicPr>
            <p:cNvPr id="25610" name="Picture 10" descr="http://www.sinodanishcenter.com/media/29477/vindm_ller_500x370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1676400"/>
              <a:ext cx="2986215" cy="2209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4010199" y="3886200"/>
              <a:ext cx="9094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latin typeface="Calibri" panose="020F0502020204030204" pitchFamily="34" charset="0"/>
                </a:rPr>
                <a:t>Energy</a:t>
              </a:r>
              <a:endParaRPr lang="en-US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658361" y="1762813"/>
            <a:ext cx="3379698" cy="2448643"/>
            <a:chOff x="5658361" y="1762813"/>
            <a:chExt cx="3379698" cy="2448643"/>
          </a:xfrm>
        </p:grpSpPr>
        <p:pic>
          <p:nvPicPr>
            <p:cNvPr id="25612" name="Picture 12" descr="http://dingo.care2.com/pictures/greenliving/1157/1156107.larg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8361" y="1762813"/>
              <a:ext cx="3379698" cy="2036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6200268" y="3811346"/>
              <a:ext cx="22958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latin typeface="Calibri" panose="020F0502020204030204" pitchFamily="34" charset="0"/>
                </a:rPr>
                <a:t>Agro-Food Systems</a:t>
              </a:r>
              <a:endParaRPr lang="en-US" sz="20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Structure of the Field of Sustainable Consumption Research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8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 Systems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5122" name="Picture 2" descr="http://portal.unu.edu/cal_images/5851/sustainabil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259" y="1255816"/>
            <a:ext cx="3077483" cy="43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52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 and Cities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25614" name="Picture 14" descr="http://www.mdpi.com/sustainability/sustainability-05-05289/article_deploy/html/images/sustainability-05-05289-g011-1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" y="1219200"/>
            <a:ext cx="479052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953000" y="1694587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Land use and transportation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953000" y="2143137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Urban metabolism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53000" y="2591687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Materials/energy management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53000" y="3040237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New modes of municipal governance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953000" y="3796563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Transcending consumerist lifestyles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953000" y="455289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Alternative work practices</a:t>
            </a:r>
          </a:p>
        </p:txBody>
      </p:sp>
    </p:spTree>
    <p:extLst>
      <p:ext uri="{BB962C8B-B14F-4D97-AF65-F5344CB8AC3E}">
        <p14:creationId xmlns:p14="http://schemas.microsoft.com/office/powerpoint/2010/main" val="33203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New Books on Sustainable Consumption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026" name="Picture 2" descr="http://ecx.images-amazon.com/images/I/71yd1fwA5j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71576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webp;base64,UklGRrohAABXRUJQVlA4IK4hAABwmgCdASrmAFoBPrFKm0imI6IUuIaAZAsE8bdqi18ensZvZ8swRDywfzpKDv05//jd4HsTOz20fjeSJ9f32f+n60twNzqn/b3l71Nf6b/zfZV86n1rf+9kq/oz/O9vX+l8KfMj8V2yvy3J316al/c3/G84e+P5KagWKPZLa9/yfQR9y/vfmm/L/7L0e+wv/N9wDy9/4f/Y8cP8d/zfYJ/Ov/Y/uf5RfMP9a+lr9q/4fsIdMf0hj4UrzwVS804TDkP8uQOQvdL6pwTThT+Y3Qol/2RByFHGcMKBAtL6vuEonVF+K5Mttv9a+/3yDEqCTA63YrZjxWmtigLPKnO0Fi3wwoD+3EXOk2HsAyv7LGz1yGH1rAnfHyA/3JS1FTnzsLfVr8uGavB6fTw85Wa5KTzPXCpwanbOFB/qQYcUCmYzfI+0bv0LNmMyXNqqjX1vZx1S8t8LBKuD8Rb8/vNeH3Q+ukIrXKp9WgzED2auVYTHD8VrLOQE3Z0t2ilBXnf7gsoeW9IRCdqlSZvlBFiHQ4XqRPDB5f8Y42dIgN+Pa2Hb4CyIt03OraMmBjd/XfBIXJ2rLXeSbt1R7DgyK4NHog/+fetOF/3LVnoHs3u27B7eacnpr4kzkjiR+51sgQKBBRUabxVGbcU+zL3CvKn2uKAAozKu78ZBHlaEi0pe61Qs7sNTheyjJys9zomEbkxBB9v6EtUcOcJsDPTgrHXHu81Ulsw07arpnKEng0PNtQ/IfbaLKsPryiVj3gI1awGUC7FRnQbQgqsHgX3E3IUDDeqtfAZNiCi2ytXpqSmzL4XVTveALVdgQ9rcJl3R2mRNnE0LNkRzkmWDmUkCb1U/L6uF67FpUih6GwRtHxwY57roZ7v7ySXP3BtxLYBcCnhEyopP1MW8Qe22HNyONtKGTYxky7VtFmuB1db1xcb49NKNz10v/Kxf9eLkZCHJhroLjncvLJU0n3cHTK9jCI3qFrUZLvKTcfyGPtJbe7aLeH20E+GtdsgnMAqkOkY0jkkr9MH/wxmCRwhTKVQsrKsWFzHAiFeMJoDo4yK0OcIQVNIQhVnUMPh+eW8Cg83uIHiu+8vUOeeYrUVT2otpvyY5MZ6hrceFWIU+LehRGj5f0M/2NDM+qnQKo8oZaG2ZEyIxu0SSgi2RKDf3/IdpDI2RlUqXyzohHuzCIYyRxgCPdh4L35cyNYgT1a1hm9tvyTiCUX3aBKnYYur/lOumQoc1d1GdS0U43Xov897jf9s7o+KqaT8edh2i+SH4fX6samw3BGbaCM6b8bO/scj2J5JXND72IsSqF1MuWEfxdKGu/taJ6BlqvWwmyUoOuBwKIzvXfPLaWS8EpdsS5THSBy2aPtVFC/BCAciZ8MMvdU6+j12ejpKzS1Rx+1qo0iNNMlORTrIUh+nMy8LbTyaV1RDU260KNbRgFfx2bUS4pWcDr3c0gKgLunj1qzFPVKl38Y/cLz2t8OIUqtuIOhgnUmMVdtpdmVvKeqBa0U7Dn43DxVS7zmri2nRwerBx880MAeBoOQTrBWOFKrTTkGS2Yqscjhd+Md6QqQLbokTe3AWjDJCoFlFkwEd9E1nM6XdvrKZlj1xrossC084uZuVukv5N2qP6Pud9I0NjSo76QqCio8hI6KRH6YTkZ2pT4HA+AAD5PlK2IhYfSqJn3gs2m5FvtrTDXSxB//OeGL3LpNZPmlFG5rgksqPNEjFxi4RVMofW25f/W0LojeEyYui8ehfuuE91KPV49kn9czm5N3CZDCWHOlluv2h+XyiHPM+Uj1WuwkB577jPv39nCUByDmz+kDi8WHyLY+phzW9bnIY4aIIZ/0nzT3gmek4WAAADV3BjZi9+eYvoOMr1RkRaP4u9ZSCzv62PP6ds2KllCaxhvvFdH7TQ2buxQNmXyAYO6m3DAkh+reyUHOm6vAcP039n1KxEKVTi0a7MpX6In5Ml8zlQ3EcNJhF1Rm71P+yjCOx3PlHAxwMD333WeX1fJt7AoJyK52rfdVVxLCwbjiyiV4AAFizaU5N/2btBV6IkEJiJAorBM+6ZmYDTKSzVqLOSwUoJRAPMd4GsAhMyEijGEHkFGD6F0UULGNELxhzZQV62DgilL3JqDuWp4DeAOo/vfUgC+EUshW9chtOoIlzc3j0Co0t6WeuZOnzq6+i/ZQMyg5/PSmL810v9a6Y0f3A/F76mtBtRJeabgFUUvgoiTV8GRlyo2Lf7PTjlZeG98FypoDJucd6wfW30nftOW5pwku46svirsZWrYGV3mI5TP5qpZ/dHzXmZVihGAS3K9mmsSmYKxBgaCx+BA7sKytDv0WO6olpleceOuFeU4nVMT3uH7NOV75cV7Rs/1U7iIODt1Eoajl2EnoQuz7Go1bsYmDrJAHytBnZWp6Nu97jOvuAiLI9tDyzsBK9EbC9CREUvUU5LJDJBo6R9mJ5IJzY+Sv5UUIydy6/3euAGOjWjv+9SHtbubefWJDoIiHXddczSY6aLbvM8rJwMVZirXDuuPosHc0JsDML9OIzmSm9cOf2fjSNndOvRtl+x+mbzuMIzvYz0FPuFgTG5VCLcmY6nofHuknw2JmUPB1AGNJCyfeJH3VXPnD7rgHkfp5l4FyCR2HC13lO5hV3oG38a9m4qhiYOJU1pOpwCPcPW28IzaFQf13DN12SSDVzO/eKWD3Vwg3Z5s/CCC+4ZXxxZ49AkcpQMbO2jutGgpqFmQaH4SbynjOlCrLy2VO2GeCjEzwIFoYfolPavAECsCwmf769PA5FqZkxLt1r8opLG2+Ht06BpGuROXqjnSbs5FMm4sxfu2QWPPvVVjdVgFrNJZTNOlseldJEqbnKvC1PohrMOhy1an9sI//DRbgec6XA6n+UrLLc304+uFnFp2kL3icDdyzq8ySghK65D4VlkzLpGomoBhBKb/mJHnGw+OLgbo+HYMHgzEFxJvOE6s1JpvAJHTotCXu8DRbkXuvxphM6Kj+BfL0eQ+vAd5sJZnvL6VSMvOOv9b43z07gR6R9yDdIT9LVzcEDVFrsHi/2R3uGygKwClL39StEjFm2icFz5Z9kaumObD7hPi7DEKeWyp3lbS6OFxE4QAz/aVXrAQKYjc95gM+CxKUmjtm+VMmM7qbuJEAL2aiFCyCNO2i3CiRz7osYwnlQHsYd2y6Gf2QPiflaWS+iraMBwN7xN2MtsRNzjf78w5zNYWmQmCEd6h3KgHCaQE5Mvt3We6K/UGIjMAwrhOweDEPwwdD9C8FcJpUJriaC0238i5jY5bGmVoh6vb1B6cMO0Ol5pQawPf672T1xRHG7EwoYNv37kAH5vV9EKhI5EvpTOYsLffrMkEZ8jvCg2Tidgoy5BQ0tCkEG3xNdKAMfB0L/B98AqF0qaUGVd+8MRo8MnYNhxJ6zPkor6OoWriTlnrDvASLlvO90D9r+qok2k81DaaAcLmCqhPz1VgX3+NFnDFCqKfGksxOZ1g8ThkvcLkxegFsEBovhMZkvc3mXda3qIqiyr11B2mf96V3dfKvaROqa4IfUBD3YmDXqI/JSobgaROX8vnlxrkaUtC2bxKHXKKUOxALtwginlFHOxkP4O+aewAMYYZjyvMp489pSrxQFE2AUrU5CHxfh8Ps5ThJbn3hBAZcUrQYeD9UaOQodU9oQlIb21Y6x9ucnX45Hgtupfu1KRHvYCmY+jGe26QeqZksZy1qrnvLwv40zYr7AJE+zfvVMaO09IWqiUzZFETYrq7LSRZU8jemp6HwOfu/rZOko6xtTgKUW/WftOUFM1XVny6my93badagGUqhHkhNDIuVzGc2OSlJgvHVpQ1esVoNcUPOV5TxwYKAnN3au2MY5isiwLVMm4li7x+olHKvkSJRUO8hJGQl1ULL6uW1wzHTxvrXVbPviY7v7gts+sd0MkchDwpGUkV2GgfvKeP1auNxaJREjUNIYMY7YJZOBnptCAk5Zu4yyjm0O+hrkwzlQ9jMkw7+EQpTLvmCi7mJfj2L0JTDDWdsRaMXUFt5+bMmB9eNQVB+0pl8wa3XjMB/bDe0mcLqlAYOC+MmJFFcZP7HsOsDRDWvf3DKSt4Wjb1iKyKo01yDleCvbOz5OULwq22Ux8GrmdkyEGNJFjlxvFBHSgZW6BzbPS1aOzfPOXRfFM5Cyzi4DEe6t6D/WPnteeiqfML8NNleQch2TFDwro6IXmCDHhIyA7m24faDuIxrEYVpoNAYHj4cusvnZr2TNjYsR/BdbGO3K+21qphJgPOlYz9qiTjZlA8i0XlsfuW7wC8hEDbGNUTGDLh2pNBXbqnexRA4MTI2Qtf1rTaGNCf7ZN6KL8JhbMhfvpuVC2e+zEqv6egFDUSCWPFOSdRDjWvuSJX9j6etDzS8pf1zUqN1YOfBsaSu1YPGzzXzh23YGrLugiDxElPztRe1biy2zbvC2vVRBP2fhZERKd7oAHaI2BkWQ0KXJs+VfgomH0nxK1vWD1L87vVIEANjmaJjOeqzbwwz3E5Ml38Cs82jq90lllclF3zsQZAiWJmLntk0J/lz74X2ZaqpRdfAa9WChW60Nvm8eqWma4D2z/uvz8qoy58jdEIwJQ/QzCfcJ8VkEjkFboADnzEpo3mbVr0ZEURskrY4wTercA9JvlbSNaazEL/1FC9s5TD3sU+s5g7zcwOnZdcHxpW4Nz7UpzhEArlCYnWaFAYAbhXAOURFpVHuS6ZUo2B6Dci8s6imBLJDU5PhyonRmG2VC+VEvMgUPTcJnnVtfz4FzVv8g13rQnaLJveGZAhX73c7zXmhaXpHPzHuACnF2FQxZptr6H4Ife8tWwmrZqy7SJD/OfRgcgoBsfkDc/whufB+Xs6/Gla3j3jyVcE3isE1vYZz5X96iVCsMVC4038XOjKDZHVwkT8duL++JjAY03UFdE4+Bx0vmgg0HZ850IzCe3mP+4sXWxV76hk9QLRZMVfpt118XgVq6KhFEnwMmWzX5hFlXcNaUfYNmM3ygSya+Ko/oZnf5VZ5b2DAXzvPkKo0TFwzjEIcjRONgcUs53pPb8r1beIomKG8vTuqST/NXkOGbE+eoaHX77yFHh25zwAAb48N3LpbEug6pxGoh5sCMvCnIt0u86By1V3+CFlNlXGpoAk74hY0e17ZUiTT/eVhvdIXbWF8FpAs0xzxmlzEq+5L0NIlRH6N09ZAvGqBJ84vLDT+bjXROU2yXIMSaegHndxl2M/zgyZRRemOGT2PPwgg/9cNX1i7DUUlA9s3HjU7O+85i/Ei8wDidJ9wJgAfV81yWfpkJ8tYJPF/O0ibOw1VI2gqkswVgw2pDT5LYBhp6VqwSdXIeAut3mLUs7OCskx/Myn+lYNuupT1mM0DzfMMHx/ZT43XVJPp1BBU90V9tB0Ywb0Fd083hUokPf/wp8Y636XS8Q6E7bwHTlY4HL5qDWClo1DwbBEtfhrrTmXBhVd6KErSG+ndi94a1OzRff/7U5EhuLqrx+Xz+C2hs8xU4g8gAr6CSxi8l9coWvMydci7EeSJI8oy14OSo3bZwzkL+8M+pjtwLC5q4ny90dThnhWCZQ/8tRDhczuD14vHVOqMoSV/u/qFk670pNwCXxb8p6c7isCm/dzMLL19VaoooGeP7ehkFreRVplT6dzge3Uo2aP2tvHRc858J448GQXoAedCOTqMK7txYcutZHUyP3DjTVxAlUh1NYZKYd9Hkin/oGHfaKqfmDy8NQBA3Iarlx0/QiTCn2CSgoFFRfnj5bmh7RxSd6tc62MkdNGe/HQgBRU3Hl/tELcXtZutne6kh/RUxlWg844Hi08omOFwIJgBf8iwULccxmIrY84aYvo2YgY4tpfkwUbIq3VQBp6raAyhdIKQM7oDBXQFIM94TiYX7BQbKLDrUYZxW1IYlziQ3oN0SFJr2S1+jtLXmI9sKTjrp64W4gUH0JjCE/LK0sgzFdRfZch2r76c+XcgnFR7b9ewceS5Bi7KOJ9UgEtDt74/djvo7nMUPxs6PeqEi1hYEixiVrQhcoNEEzBF8x6v14ttPfevhDvJBKkZVUKwSpLbwWcw0KTxeV9D+fUUMYabp0jjK+WHF4ywVPRcHngP/jWYYOMlGHEdX8b73fUEPYyW5yBDW3w3/iByBOoquaok8vpQUvPxk9rZJwbVRlNT0ZIEwHBlkymfwIwQ3QHntQhrHIFaaVHseZxDaiJvVSXxeL/8U/Sv8a2IPss1IwPTgSiKPvvxWbWzJxFjiwBvJaS7ZugvC62YZXHDkjiNhBTXNKi3YKB4Wsia2ZrFha501YkHShI+rJegRgnkeIyEkHz8r62iGgTmkLHg0IsqgOL0tU9tbzeehp25YRjyyOjQQj31PoQ2DV8PqVBwuFDNzGkkayr/bwZyVtYSBHzPCjFU8PSpvvgqi5L/CV4xwvzpDC6T+l+BY6cj9paiSgFYn4QbaBPn7dCYcTcsmQ/oi43QvwxCTkBOHA/d1mejo456pl5G+89ura/gKygQd8Asg9Jwaj4B7ZhsTQcB/CJGMZ47w17n+ZKUl3BjVwDh2Il800MwR3aKPMIRLtDwdI5+ztleYsSZlVP4xPdDnWV8isbIAxl4HhtgJSH+VW4Ace3//+/FfBn5pn406HWjt/gd9bFqsp0tooNBiMuIv0kJLFuQIq772MH5PJ686NYjxp0fLLHEPaKbdiZPkkEAWkYJcW2M1H0mIMqGmeT7LEgvbSamuGNHd+2U0iEeErL5KBWMEncb/4IPMgPbIkjQNqWL4Xjr31Yon53AdmR+0wsx/EgDJCeGQD+5DcbOcaCaBbOzquteTlzj4a/XRJm1lz7YQNf2/0zEr/2+Q4zapRIlAACTs9cRMtm87RDmF12SvTsd38GKQB+CgrF7F9QBnmAvj6mi0iFJ3UOddMnQug5yZJ5DC8r+bCOohgmDi59aRGPNosZBOKNz6IgvDHo6igQB0uLfRZU4r+geheCEgfu/YVW5CTxGRU9xh6lc9V2zpPEb4y7Qkk1XOGYsxnwCHRVQtU9EoyBjnhEuZpDwVr3pKG853w3lZI8dOS9LUAF72gILChKyQqOR5j6XfqNzhn+BWjj7GAGRyClxoHpfNkKHc46SxfOcb6U9JzboxkYevWZwnYZk3rS0PUnwtVOQ4lvpweRdjV108Y2wsi8kCcl+EpGIRFxSBjb3pH89h5zZ6+AkB2ydCoksTqYxi8PZ9jF/1FOs3xYXmBBT5zMxyOWDQUSu2sOF5CIYpYHwGumGEOMVLobUEt6dOzL4WGvRHltyikxk3RwbdWh0wI+4GuBk3u+63dRn1+hpwxzbJJJaAW6A6Qn+BzktINjaeQAE8JIBbF9IQNCs4AsSj7rEncNSuzVqcJhA0g9PoMVRuCzv39o9Sdjw1ADN2IZHfQsO3sS/PTEQJl52njzA1jlRAxD2q+OJeB528JuJrbS/6RmgVbJx+zmrSS4Nhitk+hBo0+eKTcyXdDRlNgkGS+2v2prdiGGND3XCgNlxx3A+Wv4KRK2Z72VU/nbupAqje+fjJ5yE6vBrtK2mPDm0fVlgphVu44dG2T5iPyy0ImQ/p1hC9FzlSmnouiBPDT8HdZkM4EI5XQNAOrPQd7Ki5CpaKBfbmXtX6SnuRdewm3wHHYN9JzQ7LLApY8PtUDL2ImOsjHW/CqxUT80+gAsVlfwB6LNzsRq3uTIG1Oba/U4QeGRP50Y/iqEYFdeRNxyCgwQ86ZJgvzfTfDytNEpk7NN3tuJh9VKUndLv8TQAbELKTuhYq4D01rwZ+tukrtub7poeXtMCRb8KZBUvD54s055muKmmr/y/3kGGwGDz2/XxxsAEKzHVBAqyl+pVga7U837imzKq5/Q1+fbE+Unf8Jpjn0pypkDplhsSrCZq4kWaQHs81u0K1dzJNkQFrtAJCXK+xZJOUO9X8lI3+pRSc6SMSG+YW6395pR4TAZtAyQhrxhUBMvJ+YzP/EPkq29CojcmNF4uSk+p7NwUThhr1UfDtGcH7FPTJJ3l6H+IR39D3/JbVoHdRUzCBDersJNeG3VcOcAp1vDcvLKoApa7Ja9b13W+1lC/4oT7X6mLuafL2COrgTSalFlLJJFalKWEgOC3f+UGWez4Kprh8NwKmbTWPz8ReMD3tL9+AitZNtLFQCp5dsvebKl6siRNpl7z6WG3MkrVSiSs58MTX61fyq2Ev4T0jCj14kBup6mOnBdxVAuRwmDH44ri0C4xhn3/dYBLigYt4HzQjwS0SQHzKKioRApGM4vbO+QYJyY6cUmUZXUGM08TjfyQKJ0PFNgkpCp4ZvRKxFicxEGs7mUcSoIymKSNNW8ANMp6LCB/+GpE58Tnmr2a3CrV5kU/TWCCt+vLlALdBx8rnSSrvj7+mxrkny9adTr5FDxeRZ6/2yFj+0Xbw8vxe46HMcfj++fxLifH+Uw80ujoKP2MFzu7JHSIvBLGmQ++bJb9zemuVhIlHOrYKugISGmZazDRhN+a41NfW/UoFMZIeSFc6MvhxSISW9eAQNYpZ36/hKrjz3FrRK0YA7mnmhDf1OI3Ev1JsKplVjI8DDXrNiojTa9yhPjmVfdbkxQsyOytHkDK7SWsfM45qVvfeq0S1f758ZndWOUAaSbZ3ZIr9FbqZf5RTii8IITcnkW2I7hNDasoKMEZwgjW9OW6i07egE0P77psXVXyy0NLnQ+EZK/EtwKg4gN2oEcAPaYynOQsOjycIKYm6ayYTy3wnxHMRNTwkILkyFMDBdpf5BuCgtrUk0e0tgiDSpYDBBriaTWS0eewAPJSy6fEruyjnOTk6iL0yIjR0bPeXRF+kTFbdN7lNc7vZgnddv8hRPbxu9dpTrydh1NxU4NRGGy+2TTuwhgKWkTI8DPb2bovXYGU7cQmcUcIazMc9d6t5eYAmKNRi6Tzxpq3AczDc6FuD8yZw+PfiBBbwgJrOes3e7ZzrW/rLHh2L8Pk2PZqL/a7FDkFmYa7mECQ0wsB0MSx/rmYZJQOUwiv5RSbUAKlpd/jA0JvdTUe9cQ/jRYcNANwo5F2Lya43xKuSYmlXUFjpIxiT0+OwF0HvH9XSc0LH+S9jT2beYJka8iGwpBAdRFLXXTmtlnUhcL5lC/sNP3+BnRFClvcab7zR01P+cmzKR4N19o9dAS0+XlxC/OXjwEpORD7y4SAmP0hBAPYKP/8TeTNz8yyMPAIJ2pas9hE685GpZ0XmDfEf1TN7cai6wHMPBqaq5V1xV0fbaRjyTpPBxa1AUuCFqAzbTM7Vr/i+h3z3uBOmGuzSMJRbWAms871kZ3M1yDjdC9cwL9bZrhCtb/MMeBHbfOsvKJIzhbT4zfEzPa7V0104rJDhXxeqHLyzted265bjDykFB4IiOm9b2TC1gTUqY1KrqSKYX/NqcEkpv6gr5IM6ZP7xrc+IAG0WjlcI1rJZEZ9mk9CY5bAT6zc1Q/W34J2ioWxsCPP9ACIv0SX0N1h4Kn01qF2Jo8AbHTWfGKfWN2JgNjrchbcx3fm379bqzBBhYpEhzUp9z6Z6wwbmCdK17xkjbAs446Kna6HKBTZGg0rfML9N9CIwNgwdsm1SW0LsP/5oLtyZIsKAvF8yf/9yYQg6PsMwhkge0YGF34RCpEsctu77zDMDHWQ0E+vzp1+VM5tLMI7SvtCPMgv2V9eTykJT82ohiAtQKjJhhYbDJ+0x5E6tMoAa4Ak92YcnY0hVkiLXFmXpxLG3zXPKQu2hwxcpM6EMdlj5/RY2rpjuPE4Ow0bOfGsp478DYqKq+sMA72L0xL74o/TK2EWtE28RS4O1aRMY5NMPbkTx+U/DkkJtFkBWRIlOmGmAizH6+fwnvDT2KmXSIbpNSqiK83wPuMhQ+E1n9qkblKj5+EcoJ+QK1kTRymYDFjuoAiiZWvVYh00iORYvJf+noB9xDPtGa5Krui8pp78cJP/FTtXFcCXgsghBi4T+swaT6VRmornDSeLU1lwUCB5SGPgb4yvUMqTcWtsxn4KLq2YNcgfmLoZK3J1s+Mi3pxQpdJ1V7eMBZM7a6dN5uf1M7cfiiOA3i5re4bx7MPfrd48szF3BmXvzmYS80UjrybUTCICF29cPxZ/SsONFmk+5ASsXtvFnyQvhqGNGfO6chuIk5E0yk2evISZnI2TIuL3GtR9xcy8dG68mnvAA6nosFbiLbk15/zxhJgV24LvOcczosXjAp0nUCfZ91nA1+9DTPsutsVej38k/dJiHcqpbogHqz2b1XTxa2nDbQo1mSQpKy8OHTqlqGJeRYUAEYgPteGElzBvCoG/gXgliusgGso66l/Voth/KWl63GUoLHBtORPTEJ4XepXQD4IQF7DxURlgYkAUQSO9SSgRWgEQ+7R1OzgHnP5li2bpS52x5RAx4PajGb3bxkjm48iyf8GFnn/eyLB8KTpFBPhIvRBxb7vABlqOBU8mWHpVC9MRFjy2Ow/3aiQA8ssBE4I4gWxB2oY7flEGP/YXEeSCYlC7VaXiEedIeCbSucJH+bdx/Xaqd1036QtY5Z7UoxOOuglNY0bYtgdbO7oAVNQ6QYLcEKOa+08aWMVuU9KYqaBnGe7baxOC0x7b0WM34iWowAfbeTx1nN9deNL9LXAEVLzpkTuLmqq5nHE4bHACopxvwtlbTuSpDiMGom8Ls5dExmkmE1EmSnL57eWc1Q2Rf7xI7pdrKDw1uWYZckZODQtY8gNQa+1GaZc2bwWmQChNU/QJtMc7OBNge7nL7C5eLCj4bMMA2D2pTJdTVbtAbHNBNQ3/iVwcCKknaSuwvXztEqYjTvHJy6FmpVkdMyGCl7kzn/+3XIuKt7YiU0MgAuOuOtCq/Gr48C0x3TAsDnPacnyH1HfAqeOys5DKzxiQBt2WGEYepvXYwyKTW+LWpojC0gq5bj2uuHafs/xDfSCPQQfRuUIBm84CvAd1W4vgDoTLIJYaf1dl3ouxr8g89/AamDQlDcf3XT7Lcpi9eEerkparc11clP49fEj5fmkeqrF5J6sI35wGPaJntpxhqZd4S1FmQyDP5VkN1yI/cmrb0mdf7XV5UNTCLis2SV8jTaN8dA63jk1iatmdz7XdHFDCeqyGorUj9z+v0b5DjPSDI8nYJfSY5CVSkbw7YvTUC3ht2XiJBYfJdhcqUsMvriXspWDG8AsHnOHC60/i7/vBNCXP6nW4Fn0z0/3mREAchma5DKdEPMd66GCWQC1PAqWtoa6Xez236YjMu/p3NuAeZZlAc6Z/tzS+PJDzC9mXxp6LShkRYnQvJjOUJaQGVatsCpYe+c+BD7b6qC3VgUkkaQZpgaWgmn7f8kaXKFHODrsnqK7Oky4sEuE7+G5K/jz3GXyUgQmIewbpBy+WyOAwSYhZ/0w5cKxasLe/GriQEzJs+U0+VbNu4PPybjFYv9o+I4T4GmAAAVjZ3pGDY3A3sK99QFOM8X4PBAJDcuvzbOdMmkjQzwdV493x0ZuPuIq8mmyfQLekeooCYMSG8iX0PGwEiAj2mqgR8kgAanBzYNEzy8Ef3QYAA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://ecx.images-amazon.com/images/I/41Qrn6z1e1L._SY344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89" y="1371600"/>
            <a:ext cx="2747163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ages.tandf.co.uk/common/jackets/amazon/978113801/9781138013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173" y="1371600"/>
            <a:ext cx="27241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ecx.images-amazon.com/images/I/51Q%2B8PHzljL._SY34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944" y="1371600"/>
            <a:ext cx="2747163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cx.images-amazon.com/images/I/518C7Z%2BGSOL._SY344_BO1,204,203,200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29" y="1371600"/>
            <a:ext cx="273527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41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Shift Toward the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Macrostructural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Conditions for Sustainable Consumption 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771" y="156370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1. What are the consumption consequences of the demographic and geographic transitions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that advanced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industrial countries are currently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experiencing?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71" y="238037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2. Are we currently witnessing a weakening of the post-World War II consumer society in the United States and other countries? If so, what is likely to emerge as a future system of societal organization?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71" y="350481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3. What are we to make of emergent developments regarding, for example, the so-called “sharing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economy”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and the “maker movement” with respect to consumerist lifestyles?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771" y="462926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4. How can policy makers facilitate the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transformation of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large-scale socio-technical systems to support more sustainable patterns of consumption?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Conventional Business Response</a:t>
            </a:r>
          </a:p>
          <a:p>
            <a:pPr algn="ctr"/>
            <a:endParaRPr lang="en-US" sz="10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Hourglass Society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7410" name="Picture 2" descr="http://jasoncareers.files.wordpress.com/2011/10/pg-hourglass-strateg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07" y="1883158"/>
            <a:ext cx="4761186" cy="395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26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Sustainable Consumption and Business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26626" name="Picture 2" descr="http://d15x2rn1fyj5cy.cloudfront.net/wp-content/blogs.dir/5/files/2012/05/1336579818so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95400"/>
            <a:ext cx="4724400" cy="449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5379" y="4307775"/>
            <a:ext cx="8145271" cy="416625"/>
            <a:chOff x="535379" y="4307775"/>
            <a:chExt cx="8145271" cy="416625"/>
          </a:xfrm>
        </p:grpSpPr>
        <p:sp>
          <p:nvSpPr>
            <p:cNvPr id="4" name="Right Arrow 3"/>
            <p:cNvSpPr/>
            <p:nvPr/>
          </p:nvSpPr>
          <p:spPr bwMode="auto">
            <a:xfrm>
              <a:off x="1371600" y="4343400"/>
              <a:ext cx="6172200" cy="381000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5379" y="4307775"/>
              <a:ext cx="784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Easy</a:t>
              </a:r>
              <a:endParaRPr lang="en-US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43800" y="4324290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Difficult</a:t>
              </a:r>
              <a:endParaRPr lang="en-US" sz="20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Beyond Efficiency Business Models for Sustainability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28674" name="Picture 2" descr="http://nancybocken.com/wp-content/uploads/2014/05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23912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4724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latin typeface="Calibri" panose="020F0502020204030204" pitchFamily="34" charset="0"/>
              </a:rPr>
              <a:t>From: http://</a:t>
            </a:r>
            <a:r>
              <a:rPr lang="en-US" sz="1800" b="0" dirty="0" smtClean="0">
                <a:latin typeface="Calibri" panose="020F0502020204030204" pitchFamily="34" charset="0"/>
              </a:rPr>
              <a:t>nancybocken.com/sufficiency-based-sustainable-business-model-innovations-towards-a-typology</a:t>
            </a:r>
            <a:endParaRPr lang="en-US" sz="1800" b="0" dirty="0">
              <a:latin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533969" y="1540515"/>
            <a:ext cx="5105400" cy="3183885"/>
          </a:xfrm>
          <a:prstGeom prst="ellipse">
            <a:avLst/>
          </a:prstGeom>
          <a:noFill/>
          <a:ln w="63500" cap="flat" cmpd="sng" algn="ctr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8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Research Community on Alternative Business Models for Sustainability (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) 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2050" name="Picture 2" descr="http://ecx.images-amazon.com/images/I/51nxdz8p4YL._SY344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48142"/>
            <a:ext cx="2573233" cy="392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ages.springer.com/sgw/books/medium/97836422884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737" y="1838263"/>
            <a:ext cx="2599063" cy="394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52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New Organizational Forms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B (Benefit) Corporations 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4098" name="Picture 2" descr="http://blog.movingworlds.org/wp-content/uploads/2014/08/BCorporation-Bloh-head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8" r="14185"/>
          <a:stretch/>
        </p:blipFill>
        <p:spPr bwMode="auto">
          <a:xfrm>
            <a:off x="304800" y="2486024"/>
            <a:ext cx="4825689" cy="254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reating.theseen.org/wp-content/uploads/2013/02/Screen-Shot-2013-02-03-at-8.04.15-P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33600"/>
            <a:ext cx="4543425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05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Rediscovered Organizational Forms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Employee Stock Ownership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4102" name="Picture 6" descr="http://www.esopassociation.org/images/default-source/store-products/ep-eom2014.jpg?sfvrsn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455" y="1801660"/>
            <a:ext cx="2945090" cy="391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95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H&amp;M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6" name="Picture 10" descr="http://www.venusbuzz.com/wp-content/uploads/HM-Conscious-Collection-Malaysia11-595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" y="1924050"/>
            <a:ext cx="56673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thediversion1.files.wordpress.com/2013/04/photo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872" y="2305050"/>
            <a:ext cx="3610928" cy="270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54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Used Clothing into Bioethanol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50875" y="2286000"/>
            <a:ext cx="7842250" cy="2588686"/>
            <a:chOff x="460375" y="2590800"/>
            <a:chExt cx="7842250" cy="2588686"/>
          </a:xfrm>
        </p:grpSpPr>
        <p:pic>
          <p:nvPicPr>
            <p:cNvPr id="9222" name="Picture 6" descr="Used_Clothing_Recycle0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" y="2590801"/>
              <a:ext cx="3883025" cy="25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Picture 8" descr="Used_Clothing_Recycle0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2590800"/>
              <a:ext cx="3883025" cy="25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570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Patagonia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5122" name="Picture 2" descr="http://blog.agencypja.com/wp-content/uploads/2012/04/Patagonia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1" y="1981200"/>
            <a:ext cx="7609078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3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Patagonia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72963" y="1676400"/>
            <a:ext cx="5398074" cy="3854716"/>
            <a:chOff x="2228769" y="1676400"/>
            <a:chExt cx="5398074" cy="3854716"/>
          </a:xfrm>
        </p:grpSpPr>
        <p:pic>
          <p:nvPicPr>
            <p:cNvPr id="11268" name="Picture 4" descr="http://www.newretailblog.com/wp-content/uploads/2013/10/Screen-Shot-2013-10-09-at-9.20.45-AM-288x54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769" y="1676400"/>
              <a:ext cx="2038431" cy="3822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0" name="Picture 6" descr="https://flyfishingtravel.files.wordpress.com/2014/11/better-than-new.jpg?w=7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199" y="1676400"/>
              <a:ext cx="2978644" cy="3854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01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Patagonia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0" name="Picture 12" descr="http://www.wgsn.com/blogs/wp-content/uploads/2011/09/Patagonia_eBay_Common_Threads_Initiative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682" y="1844674"/>
            <a:ext cx="5028637" cy="39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6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Patagonia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8" name="Picture 10" descr="http://www.patagonia.com/images/common/enviro/ww_header_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01" y="1752600"/>
            <a:ext cx="663319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51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Patagonia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http://thehighlow.com/wp-content/uploads/2013/11/Patagonia-Common-Threads-710x4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676400"/>
            <a:ext cx="676275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03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Shift from Ownership to Access/Sharing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 descr="http://www.cmithun.com/wp-content/uploads/2012/02/JPG-Sharing-appe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41625"/>
            <a:ext cx="6175375" cy="347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7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57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Examples of </a:t>
            </a:r>
            <a:r>
              <a:rPr lang="en-US" sz="2800" dirty="0" err="1" smtClean="0">
                <a:latin typeface="Calibri" panose="020F0502020204030204" pitchFamily="34" charset="0"/>
                <a:cs typeface="Times New Roman" pitchFamily="18" charset="0"/>
              </a:rPr>
              <a:t>ABMfS</a:t>
            </a:r>
            <a:r>
              <a:rPr lang="en-US" sz="2800" dirty="0" smtClean="0">
                <a:latin typeface="Calibri" panose="020F0502020204030204" pitchFamily="34" charset="0"/>
                <a:cs typeface="Times New Roman" pitchFamily="18" charset="0"/>
              </a:rPr>
              <a:t> in Practice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latin typeface="Calibri" panose="020F0502020204030204" pitchFamily="34" charset="0"/>
                <a:cs typeface="Times New Roman" pitchFamily="18" charset="0"/>
              </a:rPr>
              <a:t>Maker Economy/</a:t>
            </a:r>
            <a:r>
              <a:rPr lang="en-US" sz="2800" i="1" dirty="0" err="1" smtClean="0">
                <a:latin typeface="Calibri" panose="020F0502020204030204" pitchFamily="34" charset="0"/>
                <a:cs typeface="Times New Roman" pitchFamily="18" charset="0"/>
              </a:rPr>
              <a:t>Prosumption</a:t>
            </a:r>
            <a:endParaRPr lang="en-US" sz="2000" i="1" dirty="0" smtClean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AutoShape 2" descr="https://s-media-cache-ak0.pinimg.com/236x/3f/7b/b1/3f7bb1f505f48c12a28b77d90bbb16f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6" name="Picture 6" descr="http://www.shareable.net/sites/default/files/styles/blog-header-large/public/blog/top-image/MakerHeader.png?itok=9UJdkpT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844675"/>
            <a:ext cx="646747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6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Rostow’s</a:t>
            </a:r>
            <a:r>
              <a:rPr lang="en-US" sz="2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Stages of Growth Theory</a:t>
            </a:r>
            <a:endParaRPr lang="en-US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</a:endParaRPr>
            </a:p>
          </p:txBody>
        </p:sp>
      </p:grpSp>
      <p:pic>
        <p:nvPicPr>
          <p:cNvPr id="6146" name="Picture 2" descr="https://www.e-education.psu.edu/drupal6/files/geog030/development/development_fi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524000"/>
            <a:ext cx="5791198" cy="434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65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Toward Post-Consumerism?</a:t>
            </a:r>
            <a:endParaRPr lang="en-US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</a:endParaRPr>
            </a:p>
          </p:txBody>
        </p:sp>
      </p:grpSp>
      <p:pic>
        <p:nvPicPr>
          <p:cNvPr id="14340" name="Picture 4" descr="http://outnfront.files.wordpress.com/2010/12/post-consumerism-graphi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02" y="1442743"/>
            <a:ext cx="3017996" cy="457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8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Toward Post-Consumerism?</a:t>
            </a:r>
            <a:endParaRPr lang="en-US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+mj-lt"/>
              </a:endParaRPr>
            </a:p>
          </p:txBody>
        </p:sp>
      </p:grpSp>
      <p:pic>
        <p:nvPicPr>
          <p:cNvPr id="16388" name="Picture 4" descr="http://1.bp.blogspot.com/-Ay_DRMNBpLY/TWQmDEZyiEI/AAAAAAAAAK4/Ks3wDNmSVP4/s320/DHTP_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" y="2129882"/>
            <a:ext cx="3678918" cy="259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www.dollarsandsense.org/archives/2008/0508cov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485106"/>
            <a:ext cx="3009900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druryimpactproject.files.wordpress.com/2014/08/cropped-cropped-conscious-consumerism-web-head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501" y="1676400"/>
            <a:ext cx="5183314" cy="135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026858" y="3200400"/>
            <a:ext cx="4800600" cy="2636322"/>
            <a:chOff x="4026858" y="3200400"/>
            <a:chExt cx="4800600" cy="2636322"/>
          </a:xfrm>
        </p:grpSpPr>
        <p:pic>
          <p:nvPicPr>
            <p:cNvPr id="1028" name="Picture 4" descr="https://creativesustainabilitymarketing.files.wordpress.com/2013/03/untitled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47" b="19997"/>
            <a:stretch/>
          </p:blipFill>
          <p:spPr bwMode="auto">
            <a:xfrm>
              <a:off x="4026858" y="3200400"/>
              <a:ext cx="4800600" cy="263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Oval 10"/>
            <p:cNvSpPr/>
            <p:nvPr/>
          </p:nvSpPr>
          <p:spPr bwMode="auto">
            <a:xfrm>
              <a:off x="5257800" y="3886200"/>
              <a:ext cx="2443494" cy="1546761"/>
            </a:xfrm>
            <a:prstGeom prst="ellipse">
              <a:avLst/>
            </a:prstGeom>
            <a:noFill/>
            <a:ln w="63500" cap="flat" cmpd="sng" algn="ctr">
              <a:solidFill>
                <a:srgbClr val="FF0000"/>
              </a:solidFill>
              <a:prstDash val="solid"/>
              <a:bevel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1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ITC Stone Sans Std Semibold"/>
        <a:ea typeface="ＭＳ Ｐゴシック"/>
        <a:cs typeface=""/>
      </a:majorFont>
      <a:minorFont>
        <a:latin typeface="ITC Stone Sans Std Semibol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63959</TotalTime>
  <Words>657</Words>
  <Application>Microsoft Office PowerPoint</Application>
  <PresentationFormat>On-screen Show (4:3)</PresentationFormat>
  <Paragraphs>140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Foundry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Manier</dc:creator>
  <cp:lastModifiedBy>Maurie Cohen</cp:lastModifiedBy>
  <cp:revision>467</cp:revision>
  <dcterms:created xsi:type="dcterms:W3CDTF">2005-12-15T17:43:18Z</dcterms:created>
  <dcterms:modified xsi:type="dcterms:W3CDTF">2015-03-21T23:42:07Z</dcterms:modified>
</cp:coreProperties>
</file>