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9"/>
  </p:notesMasterIdLst>
  <p:sldIdLst>
    <p:sldId id="259" r:id="rId2"/>
    <p:sldId id="301" r:id="rId3"/>
    <p:sldId id="302" r:id="rId4"/>
    <p:sldId id="266" r:id="rId5"/>
    <p:sldId id="303" r:id="rId6"/>
    <p:sldId id="265" r:id="rId7"/>
    <p:sldId id="263" r:id="rId8"/>
    <p:sldId id="275" r:id="rId9"/>
    <p:sldId id="289" r:id="rId10"/>
    <p:sldId id="276" r:id="rId11"/>
    <p:sldId id="305" r:id="rId12"/>
    <p:sldId id="304" r:id="rId13"/>
    <p:sldId id="307" r:id="rId14"/>
    <p:sldId id="308" r:id="rId15"/>
    <p:sldId id="309" r:id="rId16"/>
    <p:sldId id="277" r:id="rId17"/>
    <p:sldId id="311" r:id="rId18"/>
    <p:sldId id="312" r:id="rId19"/>
    <p:sldId id="313" r:id="rId20"/>
    <p:sldId id="310" r:id="rId21"/>
    <p:sldId id="290" r:id="rId22"/>
    <p:sldId id="294" r:id="rId23"/>
    <p:sldId id="314" r:id="rId24"/>
    <p:sldId id="274" r:id="rId25"/>
    <p:sldId id="278" r:id="rId26"/>
    <p:sldId id="279" r:id="rId27"/>
    <p:sldId id="281" r:id="rId28"/>
    <p:sldId id="280" r:id="rId29"/>
    <p:sldId id="286" r:id="rId30"/>
    <p:sldId id="282" r:id="rId31"/>
    <p:sldId id="284" r:id="rId32"/>
    <p:sldId id="287" r:id="rId33"/>
    <p:sldId id="283" r:id="rId34"/>
    <p:sldId id="299" r:id="rId35"/>
    <p:sldId id="300" r:id="rId36"/>
    <p:sldId id="298" r:id="rId37"/>
    <p:sldId id="285" r:id="rId3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na Wang" initials="RW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CC0000"/>
    <a:srgbClr val="B1E7ED"/>
    <a:srgbClr val="C00000"/>
    <a:srgbClr val="0000FF"/>
    <a:srgbClr val="EAF7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18" autoAdjust="0"/>
    <p:restoredTop sz="94245" autoAdjust="0"/>
  </p:normalViewPr>
  <p:slideViewPr>
    <p:cSldViewPr>
      <p:cViewPr>
        <p:scale>
          <a:sx n="90" d="100"/>
          <a:sy n="90" d="100"/>
        </p:scale>
        <p:origin x="576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6382ED1D-0E88-4473-8FB1-4920A1566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9945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867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235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75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7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7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61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22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475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387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9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1650" y="912813"/>
            <a:ext cx="1943100" cy="51831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2350" y="912813"/>
            <a:ext cx="5676900" cy="51831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1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2350" y="912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2235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8" descr="njit_Admin_footer_PPT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69013"/>
            <a:ext cx="918845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cohen@njit.edu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ejournal.nbii.org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nticap.wordpress.com/tag/exploitation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hilebersole.wordpress.com/2013/02/05/the-labor-theory-of-value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stainability.com/library/model-behavior#.Vrv8rPkrLcs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334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Sustainable Consumption and Economic Democracy: Opportunities for Hybrid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Cooperativism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006649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Maurie J. Cohen, Director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Science, Technology, and Society Program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Jersey Institute of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</a:t>
            </a: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Newark, NJ 07102 USA</a:t>
            </a: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mcohen@njit.edu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</a:p>
          <a:p>
            <a:pPr algn="ctr"/>
            <a:endParaRPr lang="en-US" sz="1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 Fellow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Tellus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Institute</a:t>
            </a: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Boston, MA 02116 USA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0886" y="53881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at </a:t>
            </a: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Department of Energy and Environment, Chalmers University of Technology, Gothenburg, Sweden</a:t>
            </a: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March, 2016</a:t>
            </a:r>
            <a:endParaRPr lang="en-US" sz="2000" b="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CORA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421" y="762000"/>
            <a:ext cx="6587159" cy="208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" y="3916738"/>
            <a:ext cx="9143999" cy="1569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SCORAI is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knowledge network of professionals working at the interface of material consumption, human well-being, and technological and cultural change. We aim to foster a transition beyond the currently dominant consumer </a:t>
            </a:r>
            <a:r>
              <a:rPr lang="en-US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society.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6351" y="3048000"/>
            <a:ext cx="3051298" cy="468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http://www.scorai.org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348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CORA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810" y="457200"/>
            <a:ext cx="2836380" cy="89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" y="1615781"/>
            <a:ext cx="91113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Comprises 800+ academics and policy practitioners around the world</a:t>
            </a:r>
            <a:endParaRPr lang="en-US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2175260"/>
            <a:ext cx="9111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Regional sub-networks operate in North America, Europe, China, and (most recently) Israel</a:t>
            </a:r>
            <a:endParaRPr lang="en-US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3073293"/>
            <a:ext cx="9111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regional sub-network organizes conferences, workshops, collaborations with practitioners, publishes books and special journal issues</a:t>
            </a:r>
            <a:endParaRPr lang="en-US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971326"/>
            <a:ext cx="9111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Operates a dynamic website and active listserv and publishes a monthly newsletter</a:t>
            </a:r>
            <a:endParaRPr lang="en-US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657" y="4869359"/>
            <a:ext cx="91113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an audience for dissemination of research and organizational structure for the field (including the recently launched Routledge –SCORAI Book Series on Sustainable Consumption)</a:t>
            </a:r>
            <a:endParaRPr lang="en-US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34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5"/>
          <p:cNvGrpSpPr>
            <a:grpSpLocks/>
          </p:cNvGrpSpPr>
          <p:nvPr/>
        </p:nvGrpSpPr>
        <p:grpSpPr bwMode="auto">
          <a:xfrm>
            <a:off x="457200" y="1905000"/>
            <a:ext cx="8348662" cy="1714601"/>
            <a:chOff x="642938" y="1066800"/>
            <a:chExt cx="7858125" cy="1372982"/>
          </a:xfrm>
        </p:grpSpPr>
        <p:pic>
          <p:nvPicPr>
            <p:cNvPr id="11" name="Picture 4" descr="Sustainability: Science, Practice, &amp; Policy - The open access eJournal for sustainable solutions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2938" y="1066800"/>
              <a:ext cx="7858125" cy="1057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4"/>
            <p:cNvSpPr txBox="1">
              <a:spLocks noChangeArrowheads="1"/>
            </p:cNvSpPr>
            <p:nvPr/>
          </p:nvSpPr>
          <p:spPr bwMode="auto">
            <a:xfrm>
              <a:off x="3029088" y="2070100"/>
              <a:ext cx="3085832" cy="369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http</a:t>
              </a:r>
              <a:r>
                <a:rPr lang="en-US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://sspp.proquest.com</a:t>
              </a:r>
              <a:endPara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2734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Future of Consumer Society: Prospects for Sustainability in the New Economy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(Oxford University Press, 2016)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856" y="1730703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“Sharing”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Economy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346114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Maker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Movement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856" y="2961525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Economic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ocalization</a:t>
            </a:r>
            <a:endParaRPr lang="en-US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9856" y="3576935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Effects of Digital Automation on Consumption </a:t>
            </a:r>
            <a:endParaRPr lang="en-US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425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57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Sustainable Consumption as a Field of Research and Policy Practice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543300" y="990600"/>
            <a:ext cx="2057400" cy="2057400"/>
            <a:chOff x="3543300" y="990600"/>
            <a:chExt cx="2057400" cy="2057400"/>
          </a:xfrm>
        </p:grpSpPr>
        <p:sp>
          <p:nvSpPr>
            <p:cNvPr id="9" name="Oval 8"/>
            <p:cNvSpPr/>
            <p:nvPr/>
          </p:nvSpPr>
          <p:spPr bwMode="auto">
            <a:xfrm>
              <a:off x="3543300" y="990600"/>
              <a:ext cx="2057400" cy="2057400"/>
            </a:xfrm>
            <a:prstGeom prst="ellipse">
              <a:avLst/>
            </a:prstGeom>
            <a:solidFill>
              <a:srgbClr val="FFC0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629025" y="1696135"/>
              <a:ext cx="18859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Ecological Economics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973873" y="2055949"/>
            <a:ext cx="2057400" cy="2057400"/>
            <a:chOff x="1828800" y="2476500"/>
            <a:chExt cx="2057400" cy="2057400"/>
          </a:xfrm>
        </p:grpSpPr>
        <p:sp>
          <p:nvSpPr>
            <p:cNvPr id="11" name="Oval 10"/>
            <p:cNvSpPr/>
            <p:nvPr/>
          </p:nvSpPr>
          <p:spPr bwMode="auto">
            <a:xfrm>
              <a:off x="1828800" y="2476500"/>
              <a:ext cx="2057400" cy="2057400"/>
            </a:xfrm>
            <a:prstGeom prst="ellipse">
              <a:avLst/>
            </a:prstGeom>
            <a:solidFill>
              <a:srgbClr val="92D05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914525" y="3182035"/>
              <a:ext cx="18859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Environmental Sociology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743200" y="3657600"/>
            <a:ext cx="2057400" cy="2057400"/>
            <a:chOff x="3439807" y="4104191"/>
            <a:chExt cx="2057400" cy="2057400"/>
          </a:xfrm>
        </p:grpSpPr>
        <p:sp>
          <p:nvSpPr>
            <p:cNvPr id="13" name="Oval 12"/>
            <p:cNvSpPr/>
            <p:nvPr/>
          </p:nvSpPr>
          <p:spPr bwMode="auto">
            <a:xfrm>
              <a:off x="3439807" y="4104191"/>
              <a:ext cx="2057400" cy="2057400"/>
            </a:xfrm>
            <a:prstGeom prst="ellipse">
              <a:avLst/>
            </a:prstGeom>
            <a:solidFill>
              <a:srgbClr val="FFFF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25532" y="4809726"/>
              <a:ext cx="18859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Innovation</a:t>
              </a:r>
            </a:p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Studies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027002" y="2055949"/>
            <a:ext cx="2057400" cy="2057400"/>
            <a:chOff x="5257800" y="2476500"/>
            <a:chExt cx="2057400" cy="2057400"/>
          </a:xfrm>
        </p:grpSpPr>
        <p:sp>
          <p:nvSpPr>
            <p:cNvPr id="15" name="Oval 14"/>
            <p:cNvSpPr/>
            <p:nvPr/>
          </p:nvSpPr>
          <p:spPr bwMode="auto">
            <a:xfrm>
              <a:off x="5257800" y="2476500"/>
              <a:ext cx="2057400" cy="2057400"/>
            </a:xfrm>
            <a:prstGeom prst="ellipse">
              <a:avLst/>
            </a:prstGeom>
            <a:solidFill>
              <a:srgbClr val="CC00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343525" y="3182035"/>
              <a:ext cx="18859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Industrial Ecology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648200" y="3657600"/>
            <a:ext cx="2057400" cy="2057400"/>
            <a:chOff x="4614863" y="3588717"/>
            <a:chExt cx="2057400" cy="2057400"/>
          </a:xfrm>
        </p:grpSpPr>
        <p:sp>
          <p:nvSpPr>
            <p:cNvPr id="17" name="Oval 16"/>
            <p:cNvSpPr/>
            <p:nvPr/>
          </p:nvSpPr>
          <p:spPr bwMode="auto">
            <a:xfrm>
              <a:off x="4614863" y="3588717"/>
              <a:ext cx="2057400" cy="2057400"/>
            </a:xfrm>
            <a:prstGeom prst="ellipse">
              <a:avLst/>
            </a:prstGeom>
            <a:solidFill>
              <a:srgbClr val="00CC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700588" y="4155752"/>
              <a:ext cx="188595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Environmental/</a:t>
              </a:r>
            </a:p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Consumer Psychology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271838" y="1854759"/>
            <a:ext cx="3076575" cy="3092016"/>
            <a:chOff x="3271838" y="1854759"/>
            <a:chExt cx="3076575" cy="3092016"/>
          </a:xfrm>
        </p:grpSpPr>
        <p:sp>
          <p:nvSpPr>
            <p:cNvPr id="19" name="Explosion 2 18"/>
            <p:cNvSpPr/>
            <p:nvPr/>
          </p:nvSpPr>
          <p:spPr bwMode="auto">
            <a:xfrm>
              <a:off x="3271838" y="1854759"/>
              <a:ext cx="3076575" cy="3092016"/>
            </a:xfrm>
            <a:prstGeom prst="irregularSeal2">
              <a:avLst/>
            </a:prstGeom>
            <a:solidFill>
              <a:srgbClr val="7030A0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67150" y="3077602"/>
              <a:ext cx="18859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Sustainable</a:t>
              </a:r>
            </a:p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Consumption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6886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roch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159143"/>
            <a:ext cx="31242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5334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Sustainable consumption has largely been about reducing energy and material throughputs, or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sustainability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30" name="Picture 6" descr="http://www.technologybloggers.org/wp-content/uploads/2014/09/threeleggedstool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101469"/>
            <a:ext cx="2352675" cy="323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75783">
            <a:off x="4326731" y="3582633"/>
            <a:ext cx="2537212" cy="94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49229">
            <a:off x="5186680" y="3633548"/>
            <a:ext cx="2537212" cy="94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746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Sustainable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 Change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Multi-level Perspective </a:t>
            </a:r>
          </a:p>
        </p:txBody>
      </p:sp>
      <p:pic>
        <p:nvPicPr>
          <p:cNvPr id="14338" name="Picture 2" descr="https://sustainabletransitionshellevedoe.files.wordpress.com/2015/05/the-challenges-of-lowcarbon-development-from-technology-transfer-to-sociotechnical-transformation-13-72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3" t="20802" r="18132" b="20590"/>
          <a:stretch/>
        </p:blipFill>
        <p:spPr bwMode="auto">
          <a:xfrm>
            <a:off x="1752600" y="1524000"/>
            <a:ext cx="5410200" cy="366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776103" y="2460965"/>
            <a:ext cx="7363195" cy="273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1692222" y="1148149"/>
            <a:ext cx="4365727" cy="162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882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We Reaching the End of Consumer Society?</a:t>
            </a:r>
          </a:p>
        </p:txBody>
      </p:sp>
      <p:pic>
        <p:nvPicPr>
          <p:cNvPr id="6148" name="Picture 4" descr="http://1000awesomethings.com/wp-content/uploads/2011/01/long-distance-shopping-cart-retur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54556"/>
            <a:ext cx="4026067" cy="226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128" y="1524000"/>
            <a:ext cx="2674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Demographic 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aging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128" y="2055389"/>
            <a:ext cx="3684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Increasing income inequality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128" y="2586778"/>
            <a:ext cx="4366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Decline of wage-based employment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128" y="3118167"/>
            <a:ext cx="3775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Inadequate public investment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128" y="3649558"/>
            <a:ext cx="44939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preferences and cultural values</a:t>
            </a:r>
          </a:p>
          <a:p>
            <a:pPr>
              <a:buClr>
                <a:srgbClr val="FF0000"/>
              </a:buClr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(especially among Millennials)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379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Demographic Aging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http://www.wwnorton.com/college/soc/introductiontosociology8/img/analyzingdata/F12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0"/>
            <a:ext cx="7620000" cy="37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121920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Median Age, United States, 1850–2050</a:t>
            </a:r>
            <a:endParaRPr lang="en-US" sz="2000" b="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329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Demographic Aging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4" name="Picture 10" descr="http://i.bnet.com/blogs/anageingpopul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5562600" cy="460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229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Income Inequality and the Hourglass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Society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121920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Several OECD countries are 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inexorably moving toward an </a:t>
            </a: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hourglass society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 the gains of economic growth are disproportionately captured by the uppermost income/wealth quintiles. </a:t>
            </a: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://cdn.static-economist.com/sites/default/files/images/print-edition/D/20130810_BRD001_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62"/>
          <a:stretch/>
        </p:blipFill>
        <p:spPr bwMode="auto">
          <a:xfrm>
            <a:off x="1536848" y="2458997"/>
            <a:ext cx="6070303" cy="317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624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 Share of GDP, 1960–2012</a:t>
            </a:r>
          </a:p>
        </p:txBody>
      </p:sp>
      <p:pic>
        <p:nvPicPr>
          <p:cNvPr id="23554" name="Picture 2" descr="US labor shar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66"/>
          <a:stretch/>
        </p:blipFill>
        <p:spPr bwMode="auto">
          <a:xfrm>
            <a:off x="1647825" y="1219200"/>
            <a:ext cx="5848350" cy="3932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09800" y="5133753"/>
            <a:ext cx="4724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anticap.wordpress.com/tag/exploitation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1957895" y="1954981"/>
            <a:ext cx="5513118" cy="55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3776">
            <a:off x="1910409" y="2744161"/>
            <a:ext cx="5513118" cy="55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0017">
            <a:off x="1952159" y="2938156"/>
            <a:ext cx="5513118" cy="55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 bwMode="auto">
          <a:xfrm>
            <a:off x="2346313" y="1191536"/>
            <a:ext cx="4654020" cy="51252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0955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 Share of GDP, Sweden 1980–2011</a:t>
            </a:r>
          </a:p>
        </p:txBody>
      </p:sp>
      <p:pic>
        <p:nvPicPr>
          <p:cNvPr id="19462" name="Picture 6" descr="http://www.tino.us/wp-content/uploads/2013/04/link-has-the-labor-share-of-factor-income-fallen-in-sweden-updated-4-721x66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19200"/>
            <a:ext cx="4958820" cy="460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1854111" y="1529591"/>
            <a:ext cx="1200788" cy="44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6121310" y="1758190"/>
            <a:ext cx="1200788" cy="44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2254101" y="3733800"/>
            <a:ext cx="4654020" cy="1371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080210" y="5609620"/>
            <a:ext cx="3737191" cy="1815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3032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Marxist Labor-Theory-of-Value Perspective</a:t>
            </a:r>
          </a:p>
        </p:txBody>
      </p:sp>
      <p:pic>
        <p:nvPicPr>
          <p:cNvPr id="21506" name="Picture 2" descr="https://philebersole.files.wordpress.com/2013/02/corporate-profitsv-wages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961" y="1371600"/>
            <a:ext cx="5200079" cy="397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66719" y="5423694"/>
            <a:ext cx="60105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philebersole.wordpress.com/2013/02/05/the-labor-theory-of-value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923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Decline in Public Investment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aneconomicsense.files.wordpress.com/2014/07/real-per-capita-public-investment-vs-gdp-1950-20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371600"/>
            <a:ext cx="6629400" cy="455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3978222" y="3650168"/>
            <a:ext cx="4365727" cy="162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982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Decline in Public Investment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://cdn.static-economist.com/sites/default/files/images/2014/10/articles/main/20141004_fnc8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219200"/>
            <a:ext cx="4304804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82462">
            <a:off x="643916" y="1703563"/>
            <a:ext cx="5764662" cy="338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215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Consumer Preferences/Capabilities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si.wsj.net/public/resources/images/BN-GR740_homeow_G_201501291114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47800"/>
            <a:ext cx="6248400" cy="416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411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Consumer Preferences/Capabilities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:\Users\mcohen\Downloads\figure2 (3)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44"/>
          <a:stretch/>
        </p:blipFill>
        <p:spPr bwMode="auto">
          <a:xfrm>
            <a:off x="2895600" y="1905000"/>
            <a:ext cx="3167063" cy="40976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3400" y="1120170"/>
            <a:ext cx="8229599" cy="620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Vehicles Miles Driven Per Year, United States, 1984‒2013</a:t>
            </a:r>
            <a:endParaRPr lang="en-US" sz="20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188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of the Literature on the “New Economy”</a:t>
            </a:r>
          </a:p>
        </p:txBody>
      </p:sp>
      <p:pic>
        <p:nvPicPr>
          <p:cNvPr id="15366" name="Picture 6" descr="http://ecx.images-amazon.com/images/I/81o3rVGSWp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04" y="1451343"/>
            <a:ext cx="1756853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http://ecx.images-amazon.com/images/I/51e44snn1gL._SX338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463" y="1447799"/>
            <a:ext cx="1871528" cy="274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http://ecx.images-amazon.com/images/I/51w6jqAf3uL._SX331_BO1,204,203,200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597" y="1438940"/>
            <a:ext cx="1832997" cy="274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4" name="Picture 14" descr="http://i.ebayimg.com/00/s/NTAwWDUwMA==/z/wtAAAOSwT6pVvEAU/$_3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5" r="18665"/>
          <a:stretch/>
        </p:blipFill>
        <p:spPr bwMode="auto">
          <a:xfrm>
            <a:off x="6934200" y="1438939"/>
            <a:ext cx="18288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093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Next Challenge for Sustainable Consumption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129295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Against 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background, how 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we increase </a:t>
            </a: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well-being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 a cross-class basis in 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ways that simultaneously enhance economic, social, and environmental 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sustainability?</a:t>
            </a: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cdn-images-1.medium.com/max/800/1*pcPgeev_DFsDTY1V7PUw8Q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298737"/>
            <a:ext cx="5491124" cy="345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383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Marxist Labor-Theory-of-Value Perspective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540603"/>
            <a:ext cx="9144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a Consumer Society Persist in the Face of a Shrinking Middle Class?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://www.profitconfidential.com/wp-content/uploads/2015/12/us-economy-collap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828799"/>
            <a:ext cx="5664200" cy="3757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575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Marxist Labor-Theory-of-Value Perspective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540603"/>
            <a:ext cx="9144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a Consumer Society Persist in the Face of a Shrinking Middle Class?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8" name="Picture 4" descr="http://cdn.americanprogress.org/wp-content/uploads/2014/09/CPSCharticle_fig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766" y="1600200"/>
            <a:ext cx="5442468" cy="430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3774916" y="1735470"/>
            <a:ext cx="1985181" cy="72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1784317" y="2601217"/>
            <a:ext cx="1276625" cy="5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6432518" y="4582417"/>
            <a:ext cx="1276625" cy="5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804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Responses Focused on Increasing Non-labor Income</a:t>
            </a:r>
          </a:p>
        </p:txBody>
      </p:sp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121920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Universal 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asic Income</a:t>
            </a:r>
            <a:endParaRPr lang="en-US" sz="2000" dirty="0"/>
          </a:p>
        </p:txBody>
      </p:sp>
      <p:pic>
        <p:nvPicPr>
          <p:cNvPr id="2050" name="Picture 2" descr="https://i.ytimg.com/vi/zru79jcVTt4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13" y="1981200"/>
            <a:ext cx="5413375" cy="30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086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Responses Focused on Increasing Non-labor Income</a:t>
            </a:r>
          </a:p>
        </p:txBody>
      </p:sp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121920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Citizen’s Dividend</a:t>
            </a:r>
            <a:endParaRPr lang="en-US" sz="2000" dirty="0"/>
          </a:p>
        </p:txBody>
      </p:sp>
      <p:pic>
        <p:nvPicPr>
          <p:cNvPr id="3074" name="Picture 2" descr="https://huuayaht.files.wordpress.com/2016/01/citizen-dividend-cheque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087" y="1905000"/>
            <a:ext cx="3425825" cy="342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294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Responses Focused on Increasing Non-labor Income</a:t>
            </a:r>
          </a:p>
        </p:txBody>
      </p:sp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121920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 and Dividend (or Fee and Dividend)</a:t>
            </a:r>
            <a:endParaRPr lang="en-US" sz="2000" i="1" dirty="0"/>
          </a:p>
        </p:txBody>
      </p:sp>
      <p:pic>
        <p:nvPicPr>
          <p:cNvPr id="3076" name="Picture 4" descr="http://climateandprosperity.org/app/uploads/2014/07/Protecting-Climate-and-the-Middle-Class-Infographic-crop-w-cred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838129"/>
            <a:ext cx="5480846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www.commondreams.org/sites/default/files/styles/cd_large/public/article_images/carbon_fee.jpg?itok=z2MckEV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213273"/>
            <a:ext cx="5248940" cy="274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359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121920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Broad-based Stock Ownership</a:t>
            </a:r>
            <a:endParaRPr lang="en-US" sz="2000" dirty="0"/>
          </a:p>
        </p:txBody>
      </p:sp>
      <p:pic>
        <p:nvPicPr>
          <p:cNvPr id="4098" name="Picture 2" descr="http://www.nceo.org/assets/images/pub_large/State-of-Broad-Based-EO-2015-fro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648" y="1843445"/>
            <a:ext cx="3154705" cy="408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Responses Focused on Increasing Non-labor Income</a:t>
            </a:r>
          </a:p>
        </p:txBody>
      </p:sp>
    </p:spTree>
    <p:extLst>
      <p:ext uri="{BB962C8B-B14F-4D97-AF65-F5344CB8AC3E}">
        <p14:creationId xmlns:p14="http://schemas.microsoft.com/office/powerpoint/2010/main" val="2637265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0" name="Picture 4" descr="http://images.politico.com/global/cartoon/111109_cartoon_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37007"/>
            <a:ext cx="6858000" cy="555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306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334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to Be Done in the Short-term During an Era of Increasing Social Turbulence and Economic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Precarity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5" name="Picture 6" descr="https://cges.georgetown.edu/sites/cges/files/styles/hero_image/public/Austerity-lg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09"/>
          <a:stretch/>
        </p:blipFill>
        <p:spPr bwMode="auto">
          <a:xfrm>
            <a:off x="2019300" y="1707333"/>
            <a:ext cx="5105400" cy="412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178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 Business Models</a:t>
            </a:r>
          </a:p>
        </p:txBody>
      </p:sp>
      <p:pic>
        <p:nvPicPr>
          <p:cNvPr id="7178" name="Picture 10" descr="Model Behavior&#10;20 Business Model Innovations&#10;for Sustainability&#10;February 2014&#10;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600" y="1400025"/>
            <a:ext cx="3136800" cy="40611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15971" y="5539461"/>
            <a:ext cx="4712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http://www.sustainability.com/library/model-behavior#.</a:t>
            </a:r>
            <a:r>
              <a:rPr lang="en-US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Vrv8rPkrLcs</a:t>
            </a:r>
            <a:endParaRPr lang="en-US" sz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260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0" name="Picture 4" descr="http://ecx.images-amazon.com/images/I/51nxdz8p4YL._SX325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0" y="1716265"/>
            <a:ext cx="2244747" cy="3425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 Business Models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324105" y="2387817"/>
            <a:ext cx="3546454" cy="2082366"/>
            <a:chOff x="3886200" y="2236067"/>
            <a:chExt cx="4677696" cy="2872310"/>
          </a:xfrm>
        </p:grpSpPr>
        <p:pic>
          <p:nvPicPr>
            <p:cNvPr id="9222" name="Picture 6" descr="http://nancybocken.com/wp-content/uploads/2014/05/2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200" y="2236067"/>
              <a:ext cx="4677696" cy="2514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4250919" y="4800600"/>
              <a:ext cx="39482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Nancy </a:t>
              </a:r>
              <a:r>
                <a:rPr lang="en-US" sz="1400" b="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Bocken</a:t>
              </a:r>
              <a:r>
                <a:rPr lang="en-US" sz="1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et al, </a:t>
              </a:r>
              <a:r>
                <a:rPr lang="en-US" sz="1400" b="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Journal of Cleaner Production </a:t>
              </a:r>
              <a:endParaRPr lang="en-US" sz="1400" b="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6" name="Picture 2" descr="https://images.springer.com/sgw/books/medium/978364228847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627" y="1716265"/>
            <a:ext cx="2259038" cy="3425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084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Multi-stakeholder (Hybrid)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Cooperativism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://bcca.coop/sites/bcca.coop/files/multi-stakeholder-relationships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7" t="15452" r="8167" b="13908"/>
          <a:stretch/>
        </p:blipFill>
        <p:spPr bwMode="auto">
          <a:xfrm>
            <a:off x="573881" y="1828800"/>
            <a:ext cx="7691438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605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Worker and Consumer Cooperatives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52400" y="2057400"/>
            <a:ext cx="4126900" cy="2731532"/>
            <a:chOff x="152400" y="2057400"/>
            <a:chExt cx="4126900" cy="2731532"/>
          </a:xfrm>
        </p:grpSpPr>
        <p:pic>
          <p:nvPicPr>
            <p:cNvPr id="8194" name="Picture 2" descr="https://encrypted-tbn2.gstatic.com/images?q=tbn:ANd9GcQHHC5Zr-Pnr-pis4Zf8wgYMBqUVZ-hxnzKyh4B6V2D1-w6YIV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2057400"/>
              <a:ext cx="41269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148770" y="4419600"/>
              <a:ext cx="2213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Worker Cooperative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561367" y="1905000"/>
            <a:ext cx="4381500" cy="2998232"/>
            <a:chOff x="4561367" y="1905000"/>
            <a:chExt cx="4381500" cy="2998232"/>
          </a:xfrm>
        </p:grpSpPr>
        <p:pic>
          <p:nvPicPr>
            <p:cNvPr id="7170" name="Picture 2" descr="http://community-wealth.org/sites/clone.community-wealth.org/files/co-op-history-00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1367" y="1905000"/>
              <a:ext cx="4381500" cy="2628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828544" y="4533900"/>
              <a:ext cx="2469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Consumer Cooperative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202" name="Picture 10" descr="BARBED WIRE FROM FIRST WORLD WAR-ILLUSTRATION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90763" y="3085463"/>
            <a:ext cx="4562475" cy="112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688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Worker and Consumer Cooperatives</a:t>
            </a:r>
          </a:p>
        </p:txBody>
      </p:sp>
      <p:pic>
        <p:nvPicPr>
          <p:cNvPr id="8204" name="Picture 12" descr="http://1.bp.blogspot.com/-rMMRD5g1mvA/UNDL6-fm7OI/AAAAAAAAAOY/lmy5VINkMug/s1600/Pictur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25" y="2057400"/>
            <a:ext cx="7504749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0" y="12192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though a figment of our </a:t>
            </a:r>
            <a:r>
              <a:rPr lang="en-US" sz="20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reductionistic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imagination to suppose that people are either workers (or producers) or consumers.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20348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628" name="Picture 4" descr="workers of the wor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371600"/>
            <a:ext cx="6324600" cy="4385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724401" y="67128"/>
            <a:ext cx="4132046" cy="1837872"/>
            <a:chOff x="4724401" y="67128"/>
            <a:chExt cx="4132046" cy="1837872"/>
          </a:xfrm>
        </p:grpSpPr>
        <p:sp>
          <p:nvSpPr>
            <p:cNvPr id="2" name="TextBox 1"/>
            <p:cNvSpPr txBox="1"/>
            <p:nvPr/>
          </p:nvSpPr>
          <p:spPr>
            <a:xfrm>
              <a:off x="4888301" y="586698"/>
              <a:ext cx="380424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>
                  <a:latin typeface="Bradley Hand ITC" panose="03070402050302030203" pitchFamily="66" charset="0"/>
                </a:rPr>
                <a:t>&amp;</a:t>
              </a:r>
              <a:r>
                <a:rPr lang="en-US" sz="3600" dirty="0">
                  <a:latin typeface="Bradley Hand ITC" panose="03070402050302030203" pitchFamily="66" charset="0"/>
                </a:rPr>
                <a:t> </a:t>
              </a:r>
              <a:r>
                <a:rPr lang="en-US" sz="3600" dirty="0" smtClean="0">
                  <a:latin typeface="Segoe Script" panose="020B0504020000000003" pitchFamily="34" charset="0"/>
                </a:rPr>
                <a:t>CONSUMERS</a:t>
              </a:r>
              <a:endParaRPr lang="en-US" sz="3600" dirty="0">
                <a:latin typeface="Segoe Script" panose="020B0504020000000003" pitchFamily="34" charset="0"/>
              </a:endParaRPr>
            </a:p>
          </p:txBody>
        </p:sp>
        <p:sp>
          <p:nvSpPr>
            <p:cNvPr id="3" name="Oval Callout 2"/>
            <p:cNvSpPr/>
            <p:nvPr/>
          </p:nvSpPr>
          <p:spPr bwMode="auto">
            <a:xfrm>
              <a:off x="4724401" y="67128"/>
              <a:ext cx="4132046" cy="1837872"/>
            </a:xfrm>
            <a:prstGeom prst="wedgeEllipseCallout">
              <a:avLst/>
            </a:prstGeom>
            <a:noFill/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4845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Worker-Consumer Cooperatives</a:t>
            </a:r>
          </a:p>
        </p:txBody>
      </p:sp>
      <p:pic>
        <p:nvPicPr>
          <p:cNvPr id="8196" name="Picture 4" descr="http://www.bilbondo.com/wp-content/uploads/2014/04/Logo-eroski_viajes_ca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90" y="1706690"/>
            <a:ext cx="4115655" cy="129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://www.weaverstreetmarket.coop/wp-content/uploads/2015/03/hillsboroug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246" y="1486122"/>
            <a:ext cx="4104736" cy="181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cdn0.vox-cdn.com/thumbor/z5rFp5LpFlxxtVBpe7rglOPq-gg=/0x141:960x681/1600x900/cdn0.vox-cdn.com/uploads/chorus_image/image/47653761/553421_10150838752579302_567267558_n.0.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91" y="3657600"/>
            <a:ext cx="3814409" cy="214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northsider.northside.net/wp-content/uploads/2015/03/Out-after-2-e142576594844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8" r="11989"/>
          <a:stretch/>
        </p:blipFill>
        <p:spPr bwMode="auto">
          <a:xfrm>
            <a:off x="4873246" y="3769102"/>
            <a:ext cx="4083216" cy="203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665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599" y="-144463"/>
            <a:ext cx="323681" cy="32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Worker-Consumer Cooperatives?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1269950"/>
            <a:ext cx="9144000" cy="732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Buffer economic insecurity 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giving worker-consumers a financial stake in the provisioning system.</a:t>
            </a: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2170807"/>
            <a:ext cx="9144000" cy="732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Offset vagaries of market capitalism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enabling worker-consumers to accumulate wealth through dividend disbursements and asset accumulation.</a:t>
            </a: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1265" y="3071664"/>
            <a:ext cx="9144000" cy="1051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 institutional bridges between producers and consumers 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overcome the artificial divide between production and consumer (while also eliminating costs associated with retail brokerage).</a:t>
            </a: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1265" y="4291091"/>
            <a:ext cx="9144000" cy="732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Enhance social solidarity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building economically democratic institutions based on participatory organizational structures. </a:t>
            </a: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265" y="5191947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Modulate the tendency for overconsumption 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bringing the logics of production and consumption into closer alignment.</a:t>
            </a: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022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ITC Stone Sans Std Semibold"/>
        <a:ea typeface="ＭＳ Ｐゴシック"/>
        <a:cs typeface=""/>
      </a:majorFont>
      <a:minorFont>
        <a:latin typeface="ITC Stone Sans Std Semibol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65262</TotalTime>
  <Words>666</Words>
  <Application>Microsoft Office PowerPoint</Application>
  <PresentationFormat>On-screen Show (4:3)</PresentationFormat>
  <Paragraphs>94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ＭＳ Ｐゴシック</vt:lpstr>
      <vt:lpstr>Arial</vt:lpstr>
      <vt:lpstr>Bradley Hand ITC</vt:lpstr>
      <vt:lpstr>Calibri</vt:lpstr>
      <vt:lpstr>ITC Stone Sans Std Semibold</vt:lpstr>
      <vt:lpstr>Segoe Script</vt:lpstr>
      <vt:lpstr>Times New Roman</vt:lpstr>
      <vt:lpstr>Wingdings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Foundry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 Manier</dc:creator>
  <cp:lastModifiedBy>Maurie Cohen</cp:lastModifiedBy>
  <cp:revision>535</cp:revision>
  <dcterms:created xsi:type="dcterms:W3CDTF">2005-12-15T17:43:18Z</dcterms:created>
  <dcterms:modified xsi:type="dcterms:W3CDTF">2016-03-09T05:56:05Z</dcterms:modified>
</cp:coreProperties>
</file>