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2" r:id="rId2"/>
    <p:sldId id="373" r:id="rId3"/>
    <p:sldId id="438" r:id="rId4"/>
    <p:sldId id="374" r:id="rId5"/>
    <p:sldId id="375" r:id="rId6"/>
    <p:sldId id="378" r:id="rId7"/>
    <p:sldId id="440" r:id="rId8"/>
    <p:sldId id="302" r:id="rId9"/>
    <p:sldId id="306" r:id="rId10"/>
    <p:sldId id="383" r:id="rId11"/>
    <p:sldId id="433" r:id="rId12"/>
    <p:sldId id="434" r:id="rId13"/>
    <p:sldId id="432" r:id="rId14"/>
    <p:sldId id="386" r:id="rId15"/>
    <p:sldId id="390" r:id="rId16"/>
    <p:sldId id="435" r:id="rId17"/>
    <p:sldId id="439" r:id="rId18"/>
    <p:sldId id="394" r:id="rId19"/>
    <p:sldId id="399" r:id="rId20"/>
    <p:sldId id="400" r:id="rId21"/>
    <p:sldId id="403" r:id="rId22"/>
    <p:sldId id="405" r:id="rId23"/>
    <p:sldId id="406" r:id="rId24"/>
    <p:sldId id="407" r:id="rId25"/>
    <p:sldId id="410" r:id="rId26"/>
    <p:sldId id="431" r:id="rId27"/>
    <p:sldId id="441" r:id="rId28"/>
    <p:sldId id="40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2" autoAdjust="0"/>
    <p:restoredTop sz="94676" autoAdjust="0"/>
  </p:normalViewPr>
  <p:slideViewPr>
    <p:cSldViewPr>
      <p:cViewPr>
        <p:scale>
          <a:sx n="80" d="100"/>
          <a:sy n="80" d="100"/>
        </p:scale>
        <p:origin x="-123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7DCB5-6108-464B-91EB-80D7D06D671F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D7530-5ADC-4DFC-9278-E14F4500C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8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18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1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3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2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95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4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9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0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EC0EF-5FA5-4527-A515-22E8ECBEE7A4}" type="datetimeFigureOut">
              <a:rPr lang="en-US" smtClean="0"/>
              <a:t>4/23/2015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5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4609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i="1" dirty="0" smtClean="0">
                <a:latin typeface="+mj-lt"/>
                <a:cs typeface="Times New Roman" panose="02020603050405020304" pitchFamily="18" charset="0"/>
              </a:rPr>
              <a:t>Law and Collaborative Consumption in the 21st Century</a:t>
            </a:r>
            <a:endParaRPr lang="en-US" sz="30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6482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+mj-lt"/>
                <a:cs typeface="Times New Roman" panose="02020603050405020304" pitchFamily="18" charset="0"/>
              </a:rPr>
              <a:t>Maurie </a:t>
            </a:r>
            <a:r>
              <a:rPr lang="en-US" sz="2000" b="1" dirty="0">
                <a:latin typeface="+mj-lt"/>
                <a:cs typeface="Times New Roman" panose="02020603050405020304" pitchFamily="18" charset="0"/>
              </a:rPr>
              <a:t>J. </a:t>
            </a:r>
            <a:r>
              <a:rPr lang="en-US" sz="2000" b="1" dirty="0" smtClean="0">
                <a:latin typeface="+mj-lt"/>
                <a:cs typeface="Times New Roman" panose="02020603050405020304" pitchFamily="18" charset="0"/>
              </a:rPr>
              <a:t>Cohen, Director</a:t>
            </a:r>
          </a:p>
          <a:p>
            <a:pPr algn="ctr"/>
            <a:r>
              <a:rPr lang="en-US" sz="2000" b="1" dirty="0" smtClean="0">
                <a:latin typeface="+mj-lt"/>
                <a:cs typeface="Times New Roman" panose="02020603050405020304" pitchFamily="18" charset="0"/>
              </a:rPr>
              <a:t>Program in Science, Technology, and Society</a:t>
            </a:r>
          </a:p>
          <a:p>
            <a:pPr algn="ctr"/>
            <a:r>
              <a:rPr lang="en-US" sz="2000" b="1" dirty="0" smtClean="0">
                <a:latin typeface="+mj-lt"/>
                <a:cs typeface="Times New Roman" panose="02020603050405020304" pitchFamily="18" charset="0"/>
              </a:rPr>
              <a:t>New Jersey Institute of Technology</a:t>
            </a:r>
            <a:endParaRPr lang="en-US" sz="20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9830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+mj-lt"/>
                <a:cs typeface="Times New Roman" panose="02020603050405020304" pitchFamily="18" charset="0"/>
              </a:rPr>
              <a:t>Presentation at </a:t>
            </a:r>
            <a:r>
              <a:rPr lang="en-US" i="1" dirty="0" smtClean="0">
                <a:latin typeface="+mj-lt"/>
                <a:cs typeface="Times New Roman" panose="02020603050405020304" pitchFamily="18" charset="0"/>
              </a:rPr>
              <a:t>Sharing Economy, Sharing City: Urban Law and the New Economy, Fordham Urban Law Center, April 24, 2015</a:t>
            </a:r>
            <a:endParaRPr lang="en-US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fiveminutemarketing.com/wp-content/uploads/2014/07/sharingeconomy_globeslide-920x5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1" r="9381"/>
          <a:stretch/>
        </p:blipFill>
        <p:spPr bwMode="auto">
          <a:xfrm>
            <a:off x="2410691" y="1524000"/>
            <a:ext cx="4322618" cy="299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+mj-lt"/>
              </a:rPr>
              <a:t>Transitions Beyond Consumer Society: Prospects for a Sustainable Future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493520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http://www.post-consumerism.com/images/PostConsumerism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67" y="2667000"/>
            <a:ext cx="742166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7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 (Collaborative Consumption)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5602" name="Picture 2" descr="http://static.guim.co.uk/sys-images/Guardian/Pix/pictures/2013/8/5/1375700825572/sharing-econom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905000"/>
            <a:ext cx="6477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8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Maker Movement (</a:t>
            </a:r>
            <a:r>
              <a:rPr lang="en-US" sz="2800" b="1" i="1" dirty="0" err="1" smtClean="0">
                <a:latin typeface="+mj-lt"/>
                <a:cs typeface="Times New Roman" panose="02020603050405020304" pitchFamily="18" charset="0"/>
              </a:rPr>
              <a:t>Prosumption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/Artisanal Crafting)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4578" name="Picture 2" descr="http://www.raisinggeeks.com/blog/wp-content/uploads/2011/08/wired-20110316-074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1600200"/>
            <a:ext cx="34925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11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Economic Localization (Local Living Economies)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3074" name="Picture 2" descr="http://locality.org.uk/wp-content/uploads/making-localism-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19" y="1632732"/>
            <a:ext cx="7207763" cy="446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2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logs.reuters.com/david-rohde/files/2012/01/middle_clas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60" y="2097107"/>
            <a:ext cx="7068081" cy="437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17493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Can a Consumer Society Persist in the Face of a Shrinking Middle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Class…?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100" y="1493520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733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17493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…And What Does the Future Hold in Terms of Household Provisioning Practices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?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100" y="1493520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050" name="Picture 2" descr="hbr-the-future-of-shopping-220x2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53" y="2185060"/>
            <a:ext cx="4480495" cy="42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6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UUEhIWFBQXFxcUFRQVFxUUFxcUFRkWFhcVFxQcHCggGBwlGxUXITIhJSkrLi4uGB8zODMsNygtLiwBCgoKDg0OGxAQGywkHCQsLC4sLiwsLCwvLywsLCwsLC4sLCwsLCwsLCwsLCwsLCwsLCwsLCwsLCwsLCwsNzcsLP/AABEIALEBHAMBIgACEQEDEQH/xAAcAAABBQEBAQAAAAAAAAAAAAAAAwQFBgcCAQj/xABEEAABAwIEAgQLBgUEAAcAAAABAAIDBBEFEiExBkETIlFhBxUyNFRxc4GTstEUI1KRobEzQnLB4RZTYvAkNUN1ksLx/8QAGQEBAAMBAQAAAAAAAAAAAAAAAAECAwQF/8QALhEAAgIBAwMDAQcFAAAAAAAAAAECEQMSITEEQVFhcYETFCIyQqGx8CNSkcHR/9oADAMBAAIRAxEAPwDVcDwenNNATTwkmKMkmNn4G9ye+Jaf0eH4bPojAfNoPYx/I1P0Aw8S0/o8Pw2fRHiWn9Hh+Gz6J+hAMPEtP6PD8Nn0R4lp/R4fhs+ifoQDDxLT+jw/DZ9EeJaf0eH4bPon6EAw8S0/o8Pw2fRHiWn9Hh+Gz6J+hAMPEtP6PD8Nn0R4lp/R4fhs+ifoQDDxLT+jw/DZ9EeJaf0eH4bPon6EAw8S0/o8Pw2fRHiWn9Hh+Gz6J+hAMPEtP6PD8Nn0R4lp/R4fhs+ifoQDDxLT+jw/DZ9EeJaf0eH4bPon6EAw8S0/o8Pw2fRHiWn9Hh+Gz6J+kJ6hrNz7ggG/iWn9Hh+Gz6I8S0/o8Pw2fRJS1zjtokDM47uPuQDzxNT+jQ/DZ9EeJaf0eH4bPomPSHtP5lKMqnDmSgHXiWn9Hh+Gz6I8S0/o8Pw2fREOIX8oW7+SetcDqDcIBl4lp/R4fhs+iPEtP6PD8Nn0T9CAYeJaf0eH4bPojxLT+jw/DZ9E/QgGHiWn9Hh+Gz6I8S0/o8Pw2fRP0IBh4lp/R4fhs+iz/wAIOGwtqGBsMYHRN0DGj+Z/ctPWdeEXzlnsm/PIgLtgPm0HsY/kanjnW1KZ4D5rB7GL5GpzUx5muG1wR+aq9k6BBVHFkYcQxjngfzDZPsJxplRcMuHDUtP1VboJpqS7HU+cX8q17j1qawDFI5XOa2Po37uFrXXDizTcqk/ijNSbYVHE0bHvY4EFpt/UewJKl4sjcbOaY+86plhsDX18uYXtqAdddEcZ0rA6IhoBJsbaXCq82bQ8l8OqIuVWOjxhHcDI7L+L/HNTsNW1zOkBu22a/duo/E6GP7M5uRosy40GhHNNeFpwykL3nqtLvy7FrDJkjk0zdqr9iybvc5k4uZc5YnuA5jT9FJUGMMmYXsuS0G7ed+xQ8ePXv0VI5zTzDRYpLhJ955urluL5ezXZZxzz1parT9CFJ/5J/CMUbUNLmgtsbEFJ1GMBs7YQ0uceY2HrUPhpFNWSRnRjxmHu6w/S/wCS74bj6Waaodtctb3cz+lleOectMfzXv8AA1du46ruJmRvLAxzyNDZOMKx6OcloBa4a5Tvpuo+XH29I7oqcyEaOcAP3TCmnL66NxiMV922tyOqo+okpbStXVV/samWjFcTZTszP56ADcnsSGE46ycOtdpbq4Hs7b+5NuLYY3xjPIGEG7b8z6lHcMU0IbITKHFzbOA6tm69vrV55prPpVVQbequxIU3FMT5AyxAJs1x2JO2isCzzD6KHp2gzgtDgRpa5B0F9loTVbpMk5pudckwdo6QhN6qbK3v2C7C4lWVWXRu/wCyjiUErxCQXq8XqA8XqEIASlPOWHu5hJpnWVdtG78z2ICx/aW2vfRInEG8gVWaSps7XYqUQgkRiA7Cl4qhrtj7lELxCSfQo6krDs781IAoQerOvCL5yz2TfnkWirOvCL5yz2TfnkQF1wHzaD2MXyNTisDiwhhAdbQna6QwHzaD2MfyNT4qGrVAqTMQrIuq+HpP+Q/wluH8Pl6Z08rcpcLBo31VmQuddP8AeTcm6K6dyt4XSvbWzPLCGkaOOxXvFlI95iyMLrO1tyCslkJ9nWhwvl2NKqhjiEZMDwBc5LW7TZQ2FYa91E6JwLHEutft3HuVmRdXlhUnfpQ0plQoKyqhaIvs+a2gO2iW4ZpJWzyukaW5hcnkSTyVirZ+jje+18rS63bYXUJTcQEtOeMRvyMlALrtMbzYG42N+Syj0qTTbuuCNHHoccXYe94Y+NpLhcHLvY/9Kk8DoOigaw7kXd6zug4zDd4z6s8rQ6WsLX7bkaJGXHowY9RkcHku1GUstcEb3uVosEVkc+7J0q7ISjbUUhc1sPSNJuCPqu6eGd9XHLJGWi3LYCx0KsFLirJJXxNvmYGuJIsCHgOFvzTKkx/pJjCxt3tke1wv5MbDbOfWeSy+yLjU6TsjR6itbgjZpC+UlwsAxoNrdp/NQbcCfFVNyNLojuexrgQQe1WBuPQZS4Pu0EC9nb9g012O3Yk8S4gijDcrg5z8haBfVr3Bua/Lcn3K8+lhJp97JcUyHx3hkNYHQNJIIBbvfv1VmwsOEMYd5WRua/bbVMhjbQ9sbt3yPjblubZPxdhUwrY8EccnKPfsFFI9UVXyXd6tPqpVQUhuSe0lblgYwuIA5pz9gd3JvFIWkEck8bXkmwbqe9CRP7A7uTaRtjbT1hSFdMQ0Dmd/Uo1VlJRVy4CVghe2XsbrEHsKjHljNXF2S4tcioo3uGgA7LpjLgUnJzSfeFNVtc2NoceewHNNqLGWvcGkFpO19iexXKlblic05SCD2fTtU9RUbywX0Pf9FKSU7S4OIBLdikqysDLcydgqTyRgrbpEpNukNnULu4puWm9jontHiAebWsew813iEVxm5j9kx5IzVxdolxcXTGgpzfS29j+6eUEtwQdx+yYCd3alKJ9njv8A7q5BLrOvCL5yz2TfnkWirOvCL5yz2TfnkQguuA+bQexj+RqfJlgPm0HsY/kala6oEbHO7B+qrKSim2Sk26R3NUNb5TgPWbIhqGv8lwd6jdQWHYZ033kxJzbC/LbVc4nh/wBnHSxOItuLrjfUZa16fu++/ubfThem9/0LKhNMOqxLG14INxyPNLSzNaLucGjtJA/ddkZKStGLVbCyFy031C6ViBvW0/SRvZe2ZpbfsuLKBh4ZdkcJJszi1kYdlADWMIcBbnrzVmQgISfAw6OZhd/Ff0gNtiCCPWLhM5eFA5jGueLsL3Xa3KM7rWeAOwhWdCAi6PDXMmdKZM2ZjWuFrXcwWzDs9Saw8PBknSNfaTpnyl1t2Sbxu7eX5KeXhQFfn4cvTxwh4zRuLmvLbi5vu3n5X6JKo4ZLsmWXI0Nja9oYLO6J2Ztvw6qzIQEH4js9r2yWIndNtu14sWW/upeIGwDjc21Nra8yu79q6QAoEqeULUMs8jv/AHQCakMPp7DMdzt3BMYrZhfa+qmA8do/RAMMSIzDuGqaBTJLe79FHV1g7q221t2rPLjWSDj5LRlTsbrxCd0MAcbnlyWPTdN9FPe7LTnqGePUzsrHAEgNsQOW2qjMPp3PeAAdwSeQCuDnDnb3rh0jGi5LQPcF1GYqoXGYTmBtcWt6lzU46A8ZRdvPlf1KUgqWSC7TcLDqMKzQcWXhNxdkLh0JL222BuSpyq8h3qXpc1vYFxVPGQm+40Vem6f6MdN2TkyObsikpSjrtSSd4dHc37P3XSUJRZ14RfOWeyb88i0VZ14RfOWeyb88iEF1wHzaD2MfyNXeKQF8bmjmFxgXm0HsY/kan6rOOqLj5JTp2QWDYiwRhjyGFtwb6CyrOIcRsm6SzHyNzdG0t1AH4rDdW7FsGjma4ZbOcCLjRVyKiNO09DTl0lsuRw0vtmDzpZcMsGZw0Oml48exM8kFK91/0laOlFOyJzDvYOHI31/uuJaRk9dI2Zoe2OJhjYdR175nW7U4wrD5S2Pp7Nya5W6i/rTvEcGjmcHnM14Fg9jnMdbsuNwujBDTdbIi292RVZiskPSthZGIqYMzNOa7g7WzSNrBIu4hqDdzGxZOmEADs17usQ4kHlfZSsvDcLt8+oDXjO7rhvk59eslvEkNiMpsZRPufLG3u7l0FSGZj1QXiACISdJLGXEOy9QNcHBt78+aTh4knAY97Y8r2y2Dc1w6IHU3OoNlOswWISdKAc+Zz73PlPAB09QXjcBhysblJDM5b1j/AOpfNftvdARWIcSSRtaQxpzQCbW/lF7W29XWTbEcVkziKdjHFskD2lhe0ASlwAIvqRl9RUs3heACxzu6uTrPcbMBDg0a6C4CcVeBwyOLnNN/uxcOI/hEllvVcoCDosUqWtqJHlj2MmLSOtcNDgHZddgNfcpGixEzyZrdRszmRkfzhrTmdfsvtZK1mFZGVDoWlz5WuvGXdQvcLZrHQd6Ww/CGRwRRa/dgagkda2p/dUnFuNIkWrKotcGttexdcgn1CwSDq55BIAGVgec1766kd2yc/YW6auFr2OY313F139kb1tDqA06nUDQLFwyt3dEjCrqHua4iwaHAHe51H1Uu1NH0DTe99bXFyASNjb3J4Ar44yTbYPVHYlFs4eo/2UiuJGgix5rYghELueEsNuXI9qTQkEIQgBPsOkAuCQNt0yXiAdYoWusNDob+9V2eLKdduRUwuJYg4WOyAhmtubDcqaiZlAHYinwpzetv2doCUc0jcEe5CDlC9AJ5FLxUjncrDv8AohIixhJsN1L08WVtv+3XkFOG7b8yl0IBZ14RfOWeyb88i0VZ14RfOWeyb88iAu2A+bQexj+RqfphgPm0HsY/kanx0QHq8UdiNZIwAwxdLc/iDQOWvao/FcffSxtdOxrnOdbIwnQWuTcjX9FKi3wQ2lyWJeJjhOKR1DM8TrjmOYPYRyT5Q1XJJ6hCEAIQhACEIQAhCEAIQhACEIQAhCEAnLGHCxUZPSFu2o7fqpdCAgF6paWla7ca9o0SDsPHJx94uhIwQn3i7/l+n+V2zD2jck/ogI9rSdALlP6Wjtq7U9nIJ1HGG7CyUQgEIQgBCEIAQhCAFnXhF85Z7JvzyLRVnXhF85Z7JvzyIC7YD5tB7GP5GrnGmPdHkjOUuOUv2ytO59a6wHzaD2MfyNUN4QKMyUpc0XMbg+3cN/0Voq2kRJ0iew+BscbWNNw0WuTc/moriPCoqltnPDHt8k3GncQq1wLjjWRzNcdGtMo9w1VOxCvzkk8yT+eq6IYJa3vwZSyLST3DsslFiDIneTJ1DY3a4fyuFlpOMSFsErmkghjiCNCCBuCsg4HoXT10ZA6sZzuPKw295Wv4xGXQStaLkscABvcjZV6lJS+NycLtFOjiqG0YqxXSB2QSZHkOYT+HtS1dWTTyUYEz4BLDnf0Zt1t+eidcP8HwCGJ00N5Q0Fwc5xAd/TeyUx/BPtFXT5os8DWOD+QB5DQ3XOaiNNPLT1kMP2l1QyUOuH2LmZdnXHJewOnrpZS2d8EEbzG0RaPc4bku7Epg2DmjqnCOLNBKLteN4yP5XHsK4hgqKGSXo4TPTyOMgDDZ7HO3FuYUgVw6pmpqptNNKZmSNLonu8sFu7XHn/hRMNa6eWYTVz6aVsjmsiBDGBo8kkEdb81MYdRzz1QqZ4+ibG0tijvc3du5x/7um2KumeHsnw8Sk3DHsIItrluTq1AK8SvmZFSsE7g98rI3yM6pcHaEpGZ01HUQN+0vnZK4scySxIsNHAhI1fD8ppKSF7S8tlBkynyWEm/W30BtcdisGGcN01O7PHEA+1g4lziB2C5NkBWBUdJUVLZcQkpwyUtYwPDRlsDoDyCd41M6Ggc+GrklJe202YF1i4AgOHJJMppIp6lzqEziSQuY45PJsNr3KcY5Ty1FC5jKUxOztyxabBwJItZANsZZNRxdMyvkkcC37uQtcH33AA1urtC67QdrgFU6v4XbTyRT0sAdkcOki1cSDu9uY+UPWrmw3CgEZjmIup487IXTOuBkZvY31/T9VGz8Ryt6W1HKejcwNtb7zNe5b3C36o46ps9OB0TpeuDlY/ozs7XN/bvUZj9RJPDLE+keWRvjDMsuUyb3N7aWsNO9Zyk1Z1YscWlav+L1Jj/UDgKlzqd7WwRmQOJAElgSQ0+5LcH4+K+lZUtYYw8vGVxBIyOczcf0qtz0uVmJO6JzL07uuX5w6zXbN5WXfgblaMKg6wHWm5j/AHZFpHeNmGZKOSlxX88l5kkDRckAdp0XV1ieKROr8Uq2zUxrGQ2ZHD03QtY2/l/8r7+9ROJUk8dJHBKbMFfG2ECVkromuDgWlzToQddfctFj9TDX6H0AJASQCCRuAdlHcQYu2lp5piC/oo3SFgIDiGi/uWWYrhbMMxalNGHN6SGZ0gzOd0j2xSm5uTe5AJ7wFFUPD0M2DT4hJM41ZbI5z851Iv8AdObe1ndn/LRFBeQ5Pg1bBuJX1Jpy2meI5o+l6S4LWHrdU9+n6hWIyDS5Gu3f6lhmEed0H/tr/knTKl4ciOAisdmM7CMj8zuoAQMrW3sBck3tdNHqWc9tlwfQLngbkD16JljOKx0sL5pjZjBc8yT2NHMnYLJcPoo8TxER173OZFSQOjYXFmZzo2uc4EEEm5vcdiiKKFsf2rrmSGKvp87yc14musCTzsba9yaPUrrNMfxjVNi6eTDJWU/lOd0kZkaz8ZiB2trYG6l8M4ljnqOhjF2mnjqmyg6OZKSGi2/JSdbVxsifK9w6MNLi7S2UDX1rJuJatkr55Imlkb8PpXRtIyEMdOS0ZeWiqkmWbaNhlflaT2An8lH8PYsKqBkwaW572abE9Ukct9lW+N5LVGGi+plfz3HRm6r+D8K0z8KNQ4npg2R7Z8zg6Itc7KG62aB2d6aVW4vc1hZ14RfOWeyb88iuXDlS+WlhfJ5bo2l197kblU3wi+cs9k355FUsXbAfNoPYx/I1PHgHQ/X3WTPAfNoPYx/I1P0Bn2N+D4l7n0kvR5r3jN8uu4DgdAeyyhqbwbVL3feSRsHM6vPuGn6las2Rp2IXa2XUZIqjJ4ot2Q3DuARUceSPUnVzz5Tj393cpkIQsm23bNEq2R6hCFBIIQhACEIQAhCEAIQhACEIQEZjeERVUfRygltw7QluovbUesqPn4PpndLcO+9c1z+u7dl7W7N1PPeACSbAblNDi0X4wqScVzReOWUVSdDJvDMA6c2d9+wsk6x8ki2nZoSq43wS0A26b3SuVu8dQ/j/AEK5OPQf7n6FQs0I8NL5MpyUncnbK9W+DikkEeXpYnxxtiEkUrmPcxosA8jytOe6Wb4PaMQxwhjw2OUT3DzmdI29nPd/Mpn/AFDT/wC4P1UhDK17Q5pBB1BGyvHKpbJ2FpfBFV3DME1TDVPDulhDmx2dZtnAtN289HFQDvBbQ5nnLKGPveISOEYcRbMGbXHK91eUKyk13JcUyr0/A1KySKQB+aKE07LuJ+7Ic03HM9c6pRnBdMKI0ID+gP8AyObe/le5WRCWxSMp4zwACeIHDJp4o4msZPTTZZrNFsj23uQO3v05p74OOFHNjqzVUwiiqHWbTOyutEBYA2//AHcrSUKdbqiNKuynx+D2n6rXTVL4Wm7ad873RaG4BbfUdxUnW8LU8rpHPZfpYG0zgDZvRNJIDQPJIJ0I2U6hRbJpFVpeBYGvjkdLUSvjP3bpZnPyi1soB0A93IJBvg8pg3oxJUCG93wCZ/RPNyTnZ331HNXFCamNKOI2BoAAsBoBsAByA5LPvCL5yz2TfnkWirOvCL5yz2TfnkUEl0wLzWD2MXyNXWK1scUbnSmzduZvfkANV5gPm0HsY/kam/EeECqiy3ykHM0947VaFOS1cGeRyUXp5KyzCaepY6Sie6ORutrvGvIanT1pbA8dkkiDZD1o5WNc78TTcWPvSlHQjDopHvdmlk6rWtG55AcybrvCeHntpZM/8WQ57dhGoHrW/VSX0ZU7qq8nJ0sWs0dqf5vA74jxmSF7WR21FySL+4KVwesM0TXkWJ0PrCgo8WglYG1LOu3S9if1GycUFW6eRoiBjgjOp2zW2b6l4ePO3lvVafbuvc9zJi/p1pprv5LBNKGtLnGwAuT3JDD6+OdpdE4OANiR2rnGT9xL/Q79lAeDjzd39Z/YL2I47xuR5csrWVQ7NFrQmGM4k2njMjtbaADck8lXzxBV5Om+zt6Lfc3yqIYpTQyZ4QdPn0LeCvQoYYq+WnEtOzM4nyXaWsbOTGXGKtgzPp25RublFhk/AfUQXmvJZ0WULU4z/wCGEzGjUgWPLUg/smnjqoDBI6FuTQ3BOx2RYpP9iXnh+lkjjtVJHHeJuY3sedh6k9o3lzGlwyuLQSOw21UdX4sWwNlY0XcRoeV79nqSlXivRxsda7ngENHqH1XNFXlcU3dcGzyR08fJLIUI/E5WWMkYynsOo/ypeKQEAjYi4W7i0VUkxrjH8F6p8jlb8a/gv/7zVMeV5fWfiXsZZWSWHYI6VucuyNO2lye/uUZjOGugcATcOvlcOdtxbkrjgrj0LczS0gBtjztsVFcSRvncI4m3LOs86AC40bf1f2UZenisKa/ERKC0bclTaFeeFv4A9Z/dUzoS1xa4EEaEdhVy4cZent3uH6lZ9CqyfBXAqZUOI+OKzxiaGggie5rbl0jrXNsxHINAHO+5V/oZXGNhlyiTKM4BBDXkagHsvzWEU3CDX43JR/aJg0BzulDrSeTntm7OXqTnBcClr8Qrqb7XNFC17nOyPdc5XZWtFzYDW59S9Y6jeMw3vp2oa4HY3WKGimr6/wAWNqZI6WkYGPLXOD5C0AOe431JdbfYXSzmTYFiUDG1Ms1LUaGOV2YtuQ0nuI0IPeboDZXOA3NkhVzZY3PGtml35C6xzBqCXH6uqkmqZYqeF/RxxRPLdy4A9l+pcnXfROOHauehxCfDJKh00LoXPjLyXOaS05dTtsQRtspBb/BrxbJiMEkszGMLX5AG3ta25up3ijEjTUk87AHOjjc8A3sS0X1tyWN+C7hH7fTS9JUzRxNfZscTsl3kavcefclsHxGZlLjGHyyOlbBFNkc4kuAb1LXJJsRY25FQDUOAMffXUbaiRrWuc5wIbe1mmysbXg7EFfPQ4gkgwejgildD08swklbcFsbXAGxH9XJc1mLU+Hugnw3EpZ3ghs0cjnua8c3ZTYWvy370B9ErOvCL5yz2TfnkWgQSBzWuH8wDh6iL/wB1n/hF85Z7JvzyKQXbAfNoPYx/I1PiojBc4poLa/cxdn4Gp2Klw8ph9Y1QEBjUAheHNu+Z5Nnu1LW9jRs3s2S0eFOYA6Sqc1x5X09Wp1SmO2cY5Bc5HC4trYnsSPEeHSyPa5gzNta2gt+a8/O5uUnJN1VLfgy0qN0hbxT1gZGNnB/n8h3rIBs5TccYaLNAAGwAskMJp3RxNa83cBrzTxdOHHGKuqbNtTapsbV0OeN7Ru5pH5hUXhzGRRB8UzHg5ybgc9tvctDVMdiFU1xMlM2VjnuDMwaCMpNgN9CNr2XbjyKKcZK0zmy4ZSkpxdNCfEFYK6mLoA49G7rNI1IIXruKIvsvR5XdJkyZMp3tZSmDVsrw60DIgGk6bl2oaLWtfRMW4rJduWka52QFzi3KTJexAFr6K6zQqtOydrcyfT5G3JSVtUxi6CaCgaLObmfdwANw0k2v2ck2c+Do9JZi+w0JOW/0U7Ni9QXZTBtfM0Bxzjq6gkWA371z40e2RkclLG3O4NBsdQQTp1dwBzVl1Xlb3exV9H2T2qtxAf8Alrf6z8zlJ1PmA/oZ+4TGTEKhhe3oBIC9xY3KQMocQLdW3IE3/EnddVTiWNmVuUxZiyxyuk16ma2mw3WTy2+O9m0cFKr7UNK7zGL+of8A2TnE4iGQSAXDWtv3WsUkcZncQ0UgDSAWh+nlEDMW20tfUbr13EEwuBTXyuMZAv1nsIDg3TbW4J7CudLTmeXz2NHjuOmx1iOJNlYGMBLjY2sfyUxRRFsbWncAA/kq9S4tOJY2Gla0Ptd4NhZwBIGl7i6tK0ck1S4JjCnb5I/Hf4D/APvNQ/DdEHEvcL5TZo7+Z/ZTGP8A8B/u/dVGmxOSEHIbA8iL69q87qJxhmTlxRSbSkmy71VQ2NjnuNg0En3Jhg0Trvlfp0hDsn4bANFz2kAKq1uOSyNcxxblOh0I7979yXg4gnsBdumm3+VV9ZByT3pfuPqxbHWP0DmSGQm7XHQ2tbuPuG6muGx9yPWf3VenxKSVuV5Fr32t/dWPh0fcj1n91OBxeZuPFCFOTaKZRcNVLcfkqzH9w5pAfcb9Hl29eiV4F4dqKfEK+aWPLHK5xjdcG4L7jTktCQvQNzL+I+F62mr3YhhobJ0g+9hduTax0537tiElhfDldiFdFV4jG2GOHWOEHW9wRfnvuT2LVUIDJPEGI4VVTyUETainndnLCSHNNybHc6FxsexPOFeEat9TPX14aJ3xuZHE3+W4sLnlpce+609CAxfhLCcYwuB5ipmSh560Jd1muaLNe0gG4N9u5PsF4HqhSYjNOAaysjkDYwds/WsTy1/ILWkKKBjR8HlU/DKZoaGVVNI+RrHG4cHOBtfa+gKkKfxzVSRM+zRUbWEdLKWMf0gtqQHN59g/NaqhAcMbYBZ74RfOWeyb88i0VZ14RfOWeyb88ikF2wHzaD2MfyNT9MMB82g9jH8jU/QHll6hCAEIQgBCEIAQhCAEk6IEhxAJGxI1F97HklUIAQhCAEmxgGwsLk+86kpRCAEIQgEpYg4EEXBFiFFu4cgPI/mphCpLHGXKshxT5IX/AExB2H/5FdN4cgHI/mplCr9DH/aiNEfBFNwKEcj+akIYg0ANFgEohWjCMeFRNJcHqEIVyQQhCAEIQgBCEIAQhCAFnXhF85Z7JvzyLRVnXhF85Z7JvzyICoUH8KP+hnyhLoQgBCEIAQhCAEIQgBCEIAQhCAEIQgBCEIAQhCAEIQgBCEIAQEIQAhCEAIQhACEIQAhCEAIQhACrfEv8Vv8AQPmchC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AutoShape 4" descr="data:image/jpeg;base64,/9j/4AAQSkZJRgABAQAAAQABAAD/2wCEAAkGBxQSEhUUEhIWFBQXFxcUFRQVFxUUFxcUFRkWFhcVFxQcHCggGBwlGxUXITIhJSkrLi4uGB8zODMsNygtLiwBCgoKDg0OGxAQGywkHCQsLC4sLiwsLCwvLywsLCwsLC4sLCwsLCwsLCwsLCwsLCwsLCwsLCwsLCwsLCwsNzcsLP/AABEIALEBHAMBIgACEQEDEQH/xAAcAAABBQEBAQAAAAAAAAAAAAAAAwQFBgcCAQj/xABEEAABAwIEAgQLBgUEAAcAAAABAAIDBBEFEiExBkETIlFhBxUyNFRxc4GTstEUI1KRobEzQnLB4RZTYvAkNUN1ksLx/8QAGQEBAAMBAQAAAAAAAAAAAAAAAAECAwQF/8QALhEAAgIBAwMDAQcFAAAAAAAAAAECEQMSITEEQVFhcYETFCIyQqGx8CNSkcHR/9oADAMBAAIRAxEAPwDVcDwenNNATTwkmKMkmNn4G9ye+Jaf0eH4bPojAfNoPYx/I1P0Aw8S0/o8Pw2fRHiWn9Hh+Gz6J+hAMPEtP6PD8Nn0R4lp/R4fhs+ifoQDDxLT+jw/DZ9EeJaf0eH4bPon6EAw8S0/o8Pw2fRHiWn9Hh+Gz6J+hAMPEtP6PD8Nn0R4lp/R4fhs+ifoQDDxLT+jw/DZ9EeJaf0eH4bPon6EAw8S0/o8Pw2fRHiWn9Hh+Gz6J+hAMPEtP6PD8Nn0R4lp/R4fhs+ifoQDDxLT+jw/DZ9EeJaf0eH4bPon6EAw8S0/o8Pw2fRHiWn9Hh+Gz6J+kJ6hrNz7ggG/iWn9Hh+Gz6I8S0/o8Pw2fRJS1zjtokDM47uPuQDzxNT+jQ/DZ9EeJaf0eH4bPomPSHtP5lKMqnDmSgHXiWn9Hh+Gz6I8S0/o8Pw2fREOIX8oW7+SetcDqDcIBl4lp/R4fhs+iPEtP6PD8Nn0T9CAYeJaf0eH4bPojxLT+jw/DZ9E/QgGHiWn9Hh+Gz6I8S0/o8Pw2fRP0IBh4lp/R4fhs+iz/wAIOGwtqGBsMYHRN0DGj+Z/ctPWdeEXzlnsm/PIgLtgPm0HsY/kanjnW1KZ4D5rB7GL5GpzUx5muG1wR+aq9k6BBVHFkYcQxjngfzDZPsJxplRcMuHDUtP1VboJpqS7HU+cX8q17j1qawDFI5XOa2Po37uFrXXDizTcqk/ijNSbYVHE0bHvY4EFpt/UewJKl4sjcbOaY+86plhsDX18uYXtqAdddEcZ0rA6IhoBJsbaXCq82bQ8l8OqIuVWOjxhHcDI7L+L/HNTsNW1zOkBu22a/duo/E6GP7M5uRosy40GhHNNeFpwykL3nqtLvy7FrDJkjk0zdqr9iybvc5k4uZc5YnuA5jT9FJUGMMmYXsuS0G7ed+xQ8ePXv0VI5zTzDRYpLhJ955urluL5ezXZZxzz1parT9CFJ/5J/CMUbUNLmgtsbEFJ1GMBs7YQ0uceY2HrUPhpFNWSRnRjxmHu6w/S/wCS74bj6Waaodtctb3cz+lleOectMfzXv8AA1du46ruJmRvLAxzyNDZOMKx6OcloBa4a5Tvpuo+XH29I7oqcyEaOcAP3TCmnL66NxiMV922tyOqo+okpbStXVV/samWjFcTZTszP56ADcnsSGE46ycOtdpbq4Hs7b+5NuLYY3xjPIGEG7b8z6lHcMU0IbITKHFzbOA6tm69vrV55prPpVVQbequxIU3FMT5AyxAJs1x2JO2isCzzD6KHp2gzgtDgRpa5B0F9loTVbpMk5pudckwdo6QhN6qbK3v2C7C4lWVWXRu/wCyjiUErxCQXq8XqA8XqEIASlPOWHu5hJpnWVdtG78z2ICx/aW2vfRInEG8gVWaSps7XYqUQgkRiA7Cl4qhrtj7lELxCSfQo6krDs781IAoQerOvCL5yz2TfnkWirOvCL5yz2TfnkQF1wHzaD2MXyNTisDiwhhAdbQna6QwHzaD2MfyNT4qGrVAqTMQrIuq+HpP+Q/wluH8Pl6Z08rcpcLBo31VmQuddP8AeTcm6K6dyt4XSvbWzPLCGkaOOxXvFlI95iyMLrO1tyCslkJ9nWhwvl2NKqhjiEZMDwBc5LW7TZQ2FYa91E6JwLHEutft3HuVmRdXlhUnfpQ0plQoKyqhaIvs+a2gO2iW4ZpJWzyukaW5hcnkSTyVirZ+jje+18rS63bYXUJTcQEtOeMRvyMlALrtMbzYG42N+Syj0qTTbuuCNHHoccXYe94Y+NpLhcHLvY/9Kk8DoOigaw7kXd6zug4zDd4z6s8rQ6WsLX7bkaJGXHowY9RkcHku1GUstcEb3uVosEVkc+7J0q7ISjbUUhc1sPSNJuCPqu6eGd9XHLJGWi3LYCx0KsFLirJJXxNvmYGuJIsCHgOFvzTKkx/pJjCxt3tke1wv5MbDbOfWeSy+yLjU6TsjR6itbgjZpC+UlwsAxoNrdp/NQbcCfFVNyNLojuexrgQQe1WBuPQZS4Pu0EC9nb9g012O3Yk8S4gijDcrg5z8haBfVr3Bua/Lcn3K8+lhJp97JcUyHx3hkNYHQNJIIBbvfv1VmwsOEMYd5WRua/bbVMhjbQ9sbt3yPjblubZPxdhUwrY8EccnKPfsFFI9UVXyXd6tPqpVQUhuSe0lblgYwuIA5pz9gd3JvFIWkEck8bXkmwbqe9CRP7A7uTaRtjbT1hSFdMQ0Dmd/Uo1VlJRVy4CVghe2XsbrEHsKjHljNXF2S4tcioo3uGgA7LpjLgUnJzSfeFNVtc2NoceewHNNqLGWvcGkFpO19iexXKlblic05SCD2fTtU9RUbywX0Pf9FKSU7S4OIBLdikqysDLcydgqTyRgrbpEpNukNnULu4puWm9jontHiAebWsew813iEVxm5j9kx5IzVxdolxcXTGgpzfS29j+6eUEtwQdx+yYCd3alKJ9njv8A7q5BLrOvCL5yz2TfnkWirOvCL5yz2TfnkQguuA+bQexj+RqfJlgPm0HsY/kala6oEbHO7B+qrKSim2Sk26R3NUNb5TgPWbIhqGv8lwd6jdQWHYZ033kxJzbC/LbVc4nh/wBnHSxOItuLrjfUZa16fu++/ubfThem9/0LKhNMOqxLG14INxyPNLSzNaLucGjtJA/ddkZKStGLVbCyFy031C6ViBvW0/SRvZe2ZpbfsuLKBh4ZdkcJJszi1kYdlADWMIcBbnrzVmQgISfAw6OZhd/Ff0gNtiCCPWLhM5eFA5jGueLsL3Xa3KM7rWeAOwhWdCAi6PDXMmdKZM2ZjWuFrXcwWzDs9Saw8PBknSNfaTpnyl1t2Sbxu7eX5KeXhQFfn4cvTxwh4zRuLmvLbi5vu3n5X6JKo4ZLsmWXI0Nja9oYLO6J2Ztvw6qzIQEH4js9r2yWIndNtu14sWW/upeIGwDjc21Nra8yu79q6QAoEqeULUMs8jv/AHQCakMPp7DMdzt3BMYrZhfa+qmA8do/RAMMSIzDuGqaBTJLe79FHV1g7q221t2rPLjWSDj5LRlTsbrxCd0MAcbnlyWPTdN9FPe7LTnqGePUzsrHAEgNsQOW2qjMPp3PeAAdwSeQCuDnDnb3rh0jGi5LQPcF1GYqoXGYTmBtcWt6lzU46A8ZRdvPlf1KUgqWSC7TcLDqMKzQcWXhNxdkLh0JL222BuSpyq8h3qXpc1vYFxVPGQm+40Vem6f6MdN2TkyObsikpSjrtSSd4dHc37P3XSUJRZ14RfOWeyb88i0VZ14RfOWeyb88iEF1wHzaD2MfyNXeKQF8bmjmFxgXm0HsY/kan6rOOqLj5JTp2QWDYiwRhjyGFtwb6CyrOIcRsm6SzHyNzdG0t1AH4rDdW7FsGjma4ZbOcCLjRVyKiNO09DTl0lsuRw0vtmDzpZcMsGZw0Oml48exM8kFK91/0laOlFOyJzDvYOHI31/uuJaRk9dI2Zoe2OJhjYdR175nW7U4wrD5S2Pp7Nya5W6i/rTvEcGjmcHnM14Fg9jnMdbsuNwujBDTdbIi292RVZiskPSthZGIqYMzNOa7g7WzSNrBIu4hqDdzGxZOmEADs17usQ4kHlfZSsvDcLt8+oDXjO7rhvk59eslvEkNiMpsZRPufLG3u7l0FSGZj1QXiACISdJLGXEOy9QNcHBt78+aTh4knAY97Y8r2y2Dc1w6IHU3OoNlOswWISdKAc+Zz73PlPAB09QXjcBhysblJDM5b1j/AOpfNftvdARWIcSSRtaQxpzQCbW/lF7W29XWTbEcVkziKdjHFskD2lhe0ASlwAIvqRl9RUs3heACxzu6uTrPcbMBDg0a6C4CcVeBwyOLnNN/uxcOI/hEllvVcoCDosUqWtqJHlj2MmLSOtcNDgHZddgNfcpGixEzyZrdRszmRkfzhrTmdfsvtZK1mFZGVDoWlz5WuvGXdQvcLZrHQd6Ww/CGRwRRa/dgagkda2p/dUnFuNIkWrKotcGttexdcgn1CwSDq55BIAGVgec1766kd2yc/YW6auFr2OY313F139kb1tDqA06nUDQLFwyt3dEjCrqHua4iwaHAHe51H1Uu1NH0DTe99bXFyASNjb3J4Ar44yTbYPVHYlFs4eo/2UiuJGgix5rYghELueEsNuXI9qTQkEIQgBPsOkAuCQNt0yXiAdYoWusNDob+9V2eLKdduRUwuJYg4WOyAhmtubDcqaiZlAHYinwpzetv2doCUc0jcEe5CDlC9AJ5FLxUjncrDv8AohIixhJsN1L08WVtv+3XkFOG7b8yl0IBZ14RfOWeyb88i0VZ14RfOWeyb88iAu2A+bQexj+RqfphgPm0HsY/kanx0QHq8UdiNZIwAwxdLc/iDQOWvao/FcffSxtdOxrnOdbIwnQWuTcjX9FKi3wQ2lyWJeJjhOKR1DM8TrjmOYPYRyT5Q1XJJ6hCEAIQhACEIQAhCEAIQhACEIQAhCEAnLGHCxUZPSFu2o7fqpdCAgF6paWla7ca9o0SDsPHJx94uhIwQn3i7/l+n+V2zD2jck/ogI9rSdALlP6Wjtq7U9nIJ1HGG7CyUQgEIQgBCEIAQhCAFnXhF85Z7JvzyLRVnXhF85Z7JvzyIC7YD5tB7GP5GrnGmPdHkjOUuOUv2ytO59a6wHzaD2MfyNUN4QKMyUpc0XMbg+3cN/0Voq2kRJ0iew+BscbWNNw0WuTc/moriPCoqltnPDHt8k3GncQq1wLjjWRzNcdGtMo9w1VOxCvzkk8yT+eq6IYJa3vwZSyLST3DsslFiDIneTJ1DY3a4fyuFlpOMSFsErmkghjiCNCCBuCsg4HoXT10ZA6sZzuPKw295Wv4xGXQStaLkscABvcjZV6lJS+NycLtFOjiqG0YqxXSB2QSZHkOYT+HtS1dWTTyUYEz4BLDnf0Zt1t+eidcP8HwCGJ00N5Q0Fwc5xAd/TeyUx/BPtFXT5os8DWOD+QB5DQ3XOaiNNPLT1kMP2l1QyUOuH2LmZdnXHJewOnrpZS2d8EEbzG0RaPc4bku7Epg2DmjqnCOLNBKLteN4yP5XHsK4hgqKGSXo4TPTyOMgDDZ7HO3FuYUgVw6pmpqptNNKZmSNLonu8sFu7XHn/hRMNa6eWYTVz6aVsjmsiBDGBo8kkEdb81MYdRzz1QqZ4+ibG0tijvc3du5x/7um2KumeHsnw8Sk3DHsIItrluTq1AK8SvmZFSsE7g98rI3yM6pcHaEpGZ01HUQN+0vnZK4scySxIsNHAhI1fD8ppKSF7S8tlBkynyWEm/W30BtcdisGGcN01O7PHEA+1g4lziB2C5NkBWBUdJUVLZcQkpwyUtYwPDRlsDoDyCd41M6Ggc+GrklJe202YF1i4AgOHJJMppIp6lzqEziSQuY45PJsNr3KcY5Ty1FC5jKUxOztyxabBwJItZANsZZNRxdMyvkkcC37uQtcH33AA1urtC67QdrgFU6v4XbTyRT0sAdkcOki1cSDu9uY+UPWrmw3CgEZjmIup487IXTOuBkZvY31/T9VGz8Ryt6W1HKejcwNtb7zNe5b3C36o46ps9OB0TpeuDlY/ozs7XN/bvUZj9RJPDLE+keWRvjDMsuUyb3N7aWsNO9Zyk1Z1YscWlav+L1Jj/UDgKlzqd7WwRmQOJAElgSQ0+5LcH4+K+lZUtYYw8vGVxBIyOczcf0qtz0uVmJO6JzL07uuX5w6zXbN5WXfgblaMKg6wHWm5j/AHZFpHeNmGZKOSlxX88l5kkDRckAdp0XV1ieKROr8Uq2zUxrGQ2ZHD03QtY2/l/8r7+9ROJUk8dJHBKbMFfG2ECVkromuDgWlzToQddfctFj9TDX6H0AJASQCCRuAdlHcQYu2lp5piC/oo3SFgIDiGi/uWWYrhbMMxalNGHN6SGZ0gzOd0j2xSm5uTe5AJ7wFFUPD0M2DT4hJM41ZbI5z851Iv8AdObe1ndn/LRFBeQ5Pg1bBuJX1Jpy2meI5o+l6S4LWHrdU9+n6hWIyDS5Gu3f6lhmEed0H/tr/knTKl4ciOAisdmM7CMj8zuoAQMrW3sBck3tdNHqWc9tlwfQLngbkD16JljOKx0sL5pjZjBc8yT2NHMnYLJcPoo8TxER173OZFSQOjYXFmZzo2uc4EEEm5vcdiiKKFsf2rrmSGKvp87yc14musCTzsba9yaPUrrNMfxjVNi6eTDJWU/lOd0kZkaz8ZiB2trYG6l8M4ljnqOhjF2mnjqmyg6OZKSGi2/JSdbVxsifK9w6MNLi7S2UDX1rJuJatkr55Imlkb8PpXRtIyEMdOS0ZeWiqkmWbaNhlflaT2An8lH8PYsKqBkwaW572abE9Ukct9lW+N5LVGGi+plfz3HRm6r+D8K0z8KNQ4npg2R7Z8zg6Itc7KG62aB2d6aVW4vc1hZ14RfOWeyb88iuXDlS+WlhfJ5bo2l197kblU3wi+cs9k355FUsXbAfNoPYx/I1PHgHQ/X3WTPAfNoPYx/I1P0Bn2N+D4l7n0kvR5r3jN8uu4DgdAeyyhqbwbVL3feSRsHM6vPuGn6las2Rp2IXa2XUZIqjJ4ot2Q3DuARUceSPUnVzz5Tj393cpkIQsm23bNEq2R6hCFBIIQhACEIQAhCEAIQhACEIQEZjeERVUfRygltw7QluovbUesqPn4PpndLcO+9c1z+u7dl7W7N1PPeACSbAblNDi0X4wqScVzReOWUVSdDJvDMA6c2d9+wsk6x8ki2nZoSq43wS0A26b3SuVu8dQ/j/AEK5OPQf7n6FQs0I8NL5MpyUncnbK9W+DikkEeXpYnxxtiEkUrmPcxosA8jytOe6Wb4PaMQxwhjw2OUT3DzmdI29nPd/Mpn/AFDT/wC4P1UhDK17Q5pBB1BGyvHKpbJ2FpfBFV3DME1TDVPDulhDmx2dZtnAtN289HFQDvBbQ5nnLKGPveISOEYcRbMGbXHK91eUKyk13JcUyr0/A1KySKQB+aKE07LuJ+7Ic03HM9c6pRnBdMKI0ID+gP8AyObe/le5WRCWxSMp4zwACeIHDJp4o4msZPTTZZrNFsj23uQO3v05p74OOFHNjqzVUwiiqHWbTOyutEBYA2//AHcrSUKdbqiNKuynx+D2n6rXTVL4Wm7ad873RaG4BbfUdxUnW8LU8rpHPZfpYG0zgDZvRNJIDQPJIJ0I2U6hRbJpFVpeBYGvjkdLUSvjP3bpZnPyi1soB0A93IJBvg8pg3oxJUCG93wCZ/RPNyTnZ331HNXFCamNKOI2BoAAsBoBsAByA5LPvCL5yz2TfnkWirOvCL5yz2TfnkUEl0wLzWD2MXyNXWK1scUbnSmzduZvfkANV5gPm0HsY/kam/EeECqiy3ykHM0947VaFOS1cGeRyUXp5KyzCaepY6Sie6ORutrvGvIanT1pbA8dkkiDZD1o5WNc78TTcWPvSlHQjDopHvdmlk6rWtG55AcybrvCeHntpZM/8WQ57dhGoHrW/VSX0ZU7qq8nJ0sWs0dqf5vA74jxmSF7WR21FySL+4KVwesM0TXkWJ0PrCgo8WglYG1LOu3S9if1GycUFW6eRoiBjgjOp2zW2b6l4ePO3lvVafbuvc9zJi/p1pprv5LBNKGtLnGwAuT3JDD6+OdpdE4OANiR2rnGT9xL/Q79lAeDjzd39Z/YL2I47xuR5csrWVQ7NFrQmGM4k2njMjtbaADck8lXzxBV5Om+zt6Lfc3yqIYpTQyZ4QdPn0LeCvQoYYq+WnEtOzM4nyXaWsbOTGXGKtgzPp25RublFhk/AfUQXmvJZ0WULU4z/wCGEzGjUgWPLUg/smnjqoDBI6FuTQ3BOx2RYpP9iXnh+lkjjtVJHHeJuY3sedh6k9o3lzGlwyuLQSOw21UdX4sWwNlY0XcRoeV79nqSlXivRxsda7ngENHqH1XNFXlcU3dcGzyR08fJLIUI/E5WWMkYynsOo/ypeKQEAjYi4W7i0VUkxrjH8F6p8jlb8a/gv/7zVMeV5fWfiXsZZWSWHYI6VucuyNO2lye/uUZjOGugcATcOvlcOdtxbkrjgrj0LczS0gBtjztsVFcSRvncI4m3LOs86AC40bf1f2UZenisKa/ERKC0bclTaFeeFv4A9Z/dUzoS1xa4EEaEdhVy4cZent3uH6lZ9CqyfBXAqZUOI+OKzxiaGggie5rbl0jrXNsxHINAHO+5V/oZXGNhlyiTKM4BBDXkagHsvzWEU3CDX43JR/aJg0BzulDrSeTntm7OXqTnBcClr8Qrqb7XNFC17nOyPdc5XZWtFzYDW59S9Y6jeMw3vp2oa4HY3WKGimr6/wAWNqZI6WkYGPLXOD5C0AOe431JdbfYXSzmTYFiUDG1Ms1LUaGOV2YtuQ0nuI0IPeboDZXOA3NkhVzZY3PGtml35C6xzBqCXH6uqkmqZYqeF/RxxRPLdy4A9l+pcnXfROOHauehxCfDJKh00LoXPjLyXOaS05dTtsQRtspBb/BrxbJiMEkszGMLX5AG3ta25up3ijEjTUk87AHOjjc8A3sS0X1tyWN+C7hH7fTS9JUzRxNfZscTsl3kavcefclsHxGZlLjGHyyOlbBFNkc4kuAb1LXJJsRY25FQDUOAMffXUbaiRrWuc5wIbe1mmysbXg7EFfPQ4gkgwejgildD08swklbcFsbXAGxH9XJc1mLU+Hugnw3EpZ3ghs0cjnua8c3ZTYWvy370B9ErOvCL5yz2TfnkWgQSBzWuH8wDh6iL/wB1n/hF85Z7JvzyKQXbAfNoPYx/I1PiojBc4poLa/cxdn4Gp2Klw8ph9Y1QEBjUAheHNu+Z5Nnu1LW9jRs3s2S0eFOYA6Sqc1x5X09Wp1SmO2cY5Bc5HC4trYnsSPEeHSyPa5gzNta2gt+a8/O5uUnJN1VLfgy0qN0hbxT1gZGNnB/n8h3rIBs5TccYaLNAAGwAskMJp3RxNa83cBrzTxdOHHGKuqbNtTapsbV0OeN7Ru5pH5hUXhzGRRB8UzHg5ybgc9tvctDVMdiFU1xMlM2VjnuDMwaCMpNgN9CNr2XbjyKKcZK0zmy4ZSkpxdNCfEFYK6mLoA49G7rNI1IIXruKIvsvR5XdJkyZMp3tZSmDVsrw60DIgGk6bl2oaLWtfRMW4rJduWka52QFzi3KTJexAFr6K6zQqtOydrcyfT5G3JSVtUxi6CaCgaLObmfdwANw0k2v2ck2c+Do9JZi+w0JOW/0U7Ni9QXZTBtfM0Bxzjq6gkWA371z40e2RkclLG3O4NBsdQQTp1dwBzVl1Xlb3exV9H2T2qtxAf8Alrf6z8zlJ1PmA/oZ+4TGTEKhhe3oBIC9xY3KQMocQLdW3IE3/EnddVTiWNmVuUxZiyxyuk16ma2mw3WTy2+O9m0cFKr7UNK7zGL+of8A2TnE4iGQSAXDWtv3WsUkcZncQ0UgDSAWh+nlEDMW20tfUbr13EEwuBTXyuMZAv1nsIDg3TbW4J7CudLTmeXz2NHjuOmx1iOJNlYGMBLjY2sfyUxRRFsbWncAA/kq9S4tOJY2Gla0Ptd4NhZwBIGl7i6tK0ck1S4JjCnb5I/Hf4D/APvNQ/DdEHEvcL5TZo7+Z/ZTGP8A8B/u/dVGmxOSEHIbA8iL69q87qJxhmTlxRSbSkmy71VQ2NjnuNg0En3Jhg0Trvlfp0hDsn4bANFz2kAKq1uOSyNcxxblOh0I7979yXg4gnsBdumm3+VV9ZByT3pfuPqxbHWP0DmSGQm7XHQ2tbuPuG6muGx9yPWf3VenxKSVuV5Fr32t/dWPh0fcj1n91OBxeZuPFCFOTaKZRcNVLcfkqzH9w5pAfcb9Hl29eiV4F4dqKfEK+aWPLHK5xjdcG4L7jTktCQvQNzL+I+F62mr3YhhobJ0g+9hduTax0537tiElhfDldiFdFV4jG2GOHWOEHW9wRfnvuT2LVUIDJPEGI4VVTyUETainndnLCSHNNybHc6FxsexPOFeEat9TPX14aJ3xuZHE3+W4sLnlpce+609CAxfhLCcYwuB5ipmSh560Jd1muaLNe0gG4N9u5PsF4HqhSYjNOAaysjkDYwds/WsTy1/ILWkKKBjR8HlU/DKZoaGVVNI+RrHG4cHOBtfa+gKkKfxzVSRM+zRUbWEdLKWMf0gtqQHN59g/NaqhAcMbYBZ74RfOWeyb88i0VZ14RfOWeyb88ikF2wHzaD2MfyNT9MMB82g9jH8jU/QHll6hCAEIQgBCEIAQhCAEk6IEhxAJGxI1F97HklUIAQhCAEmxgGwsLk+86kpRCAEIQgEpYg4EEXBFiFFu4cgPI/mphCpLHGXKshxT5IX/AExB2H/5FdN4cgHI/mplCr9DH/aiNEfBFNwKEcj+akIYg0ANFgEohWjCMeFRNJcHqEIVyQQhCAEIQgBCEIAQhCAFnXhF85Z7JvzyLRVnXhF85Z7JvzyICoUH8KP+hnyhLoQgBCEIAQhCAEIQgBCEIAQhCAEIQgBCEIAQhCAEIQgBCEIAQEIQAhCEAIQhACEIQAhCEAIQhACrfEv8Vv8AQPmchC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AutoShape 6" descr="data:image/jpeg;base64,/9j/4AAQSkZJRgABAQAAAQABAAD/2wCEAAkGBxQSEhUUEhIWFBQXFxcUFRQVFxUUFxcUFRkWFhcVFxQcHCggGBwlGxUXITIhJSkrLi4uGB8zODMsNygtLiwBCgoKDg0OGxAQGywkHCQsLC4sLiwsLCwvLywsLCwsLC4sLCwsLCwsLCwsLCwsLCwsLCwsLCwsLCwsLCwsNzcsLP/AABEIALEBHAMBIgACEQEDEQH/xAAcAAABBQEBAQAAAAAAAAAAAAAAAwQFBgcCAQj/xABEEAABAwIEAgQLBgUEAAcAAAABAAIDBBEFEiExBkETIlFhBxUyNFRxc4GTstEUI1KRobEzQnLB4RZTYvAkNUN1ksLx/8QAGQEBAAMBAQAAAAAAAAAAAAAAAAECAwQF/8QALhEAAgIBAwMDAQcFAAAAAAAAAAECEQMSITEEQVFhcYETFCIyQqGx8CNSkcHR/9oADAMBAAIRAxEAPwDVcDwenNNATTwkmKMkmNn4G9ye+Jaf0eH4bPojAfNoPYx/I1P0Aw8S0/o8Pw2fRHiWn9Hh+Gz6J+hAMPEtP6PD8Nn0R4lp/R4fhs+ifoQDDxLT+jw/DZ9EeJaf0eH4bPon6EAw8S0/o8Pw2fRHiWn9Hh+Gz6J+hAMPEtP6PD8Nn0R4lp/R4fhs+ifoQDDxLT+jw/DZ9EeJaf0eH4bPon6EAw8S0/o8Pw2fRHiWn9Hh+Gz6J+hAMPEtP6PD8Nn0R4lp/R4fhs+ifoQDDxLT+jw/DZ9EeJaf0eH4bPon6EAw8S0/o8Pw2fRHiWn9Hh+Gz6J+kJ6hrNz7ggG/iWn9Hh+Gz6I8S0/o8Pw2fRJS1zjtokDM47uPuQDzxNT+jQ/DZ9EeJaf0eH4bPomPSHtP5lKMqnDmSgHXiWn9Hh+Gz6I8S0/o8Pw2fREOIX8oW7+SetcDqDcIBl4lp/R4fhs+iPEtP6PD8Nn0T9CAYeJaf0eH4bPojxLT+jw/DZ9E/QgGHiWn9Hh+Gz6I8S0/o8Pw2fRP0IBh4lp/R4fhs+iz/wAIOGwtqGBsMYHRN0DGj+Z/ctPWdeEXzlnsm/PIgLtgPm0HsY/kanjnW1KZ4D5rB7GL5GpzUx5muG1wR+aq9k6BBVHFkYcQxjngfzDZPsJxplRcMuHDUtP1VboJpqS7HU+cX8q17j1qawDFI5XOa2Po37uFrXXDizTcqk/ijNSbYVHE0bHvY4EFpt/UewJKl4sjcbOaY+86plhsDX18uYXtqAdddEcZ0rA6IhoBJsbaXCq82bQ8l8OqIuVWOjxhHcDI7L+L/HNTsNW1zOkBu22a/duo/E6GP7M5uRosy40GhHNNeFpwykL3nqtLvy7FrDJkjk0zdqr9iybvc5k4uZc5YnuA5jT9FJUGMMmYXsuS0G7ed+xQ8ePXv0VI5zTzDRYpLhJ955urluL5ezXZZxzz1parT9CFJ/5J/CMUbUNLmgtsbEFJ1GMBs7YQ0uceY2HrUPhpFNWSRnRjxmHu6w/S/wCS74bj6Waaodtctb3cz+lleOectMfzXv8AA1du46ruJmRvLAxzyNDZOMKx6OcloBa4a5Tvpuo+XH29I7oqcyEaOcAP3TCmnL66NxiMV922tyOqo+okpbStXVV/samWjFcTZTszP56ADcnsSGE46ycOtdpbq4Hs7b+5NuLYY3xjPIGEG7b8z6lHcMU0IbITKHFzbOA6tm69vrV55prPpVVQbequxIU3FMT5AyxAJs1x2JO2isCzzD6KHp2gzgtDgRpa5B0F9loTVbpMk5pudckwdo6QhN6qbK3v2C7C4lWVWXRu/wCyjiUErxCQXq8XqA8XqEIASlPOWHu5hJpnWVdtG78z2ICx/aW2vfRInEG8gVWaSps7XYqUQgkRiA7Cl4qhrtj7lELxCSfQo6krDs781IAoQerOvCL5yz2TfnkWirOvCL5yz2TfnkQF1wHzaD2MXyNTisDiwhhAdbQna6QwHzaD2MfyNT4qGrVAqTMQrIuq+HpP+Q/wluH8Pl6Z08rcpcLBo31VmQuddP8AeTcm6K6dyt4XSvbWzPLCGkaOOxXvFlI95iyMLrO1tyCslkJ9nWhwvl2NKqhjiEZMDwBc5LW7TZQ2FYa91E6JwLHEutft3HuVmRdXlhUnfpQ0plQoKyqhaIvs+a2gO2iW4ZpJWzyukaW5hcnkSTyVirZ+jje+18rS63bYXUJTcQEtOeMRvyMlALrtMbzYG42N+Syj0qTTbuuCNHHoccXYe94Y+NpLhcHLvY/9Kk8DoOigaw7kXd6zug4zDd4z6s8rQ6WsLX7bkaJGXHowY9RkcHku1GUstcEb3uVosEVkc+7J0q7ISjbUUhc1sPSNJuCPqu6eGd9XHLJGWi3LYCx0KsFLirJJXxNvmYGuJIsCHgOFvzTKkx/pJjCxt3tke1wv5MbDbOfWeSy+yLjU6TsjR6itbgjZpC+UlwsAxoNrdp/NQbcCfFVNyNLojuexrgQQe1WBuPQZS4Pu0EC9nb9g012O3Yk8S4gijDcrg5z8haBfVr3Bua/Lcn3K8+lhJp97JcUyHx3hkNYHQNJIIBbvfv1VmwsOEMYd5WRua/bbVMhjbQ9sbt3yPjblubZPxdhUwrY8EccnKPfsFFI9UVXyXd6tPqpVQUhuSe0lblgYwuIA5pz9gd3JvFIWkEck8bXkmwbqe9CRP7A7uTaRtjbT1hSFdMQ0Dmd/Uo1VlJRVy4CVghe2XsbrEHsKjHljNXF2S4tcioo3uGgA7LpjLgUnJzSfeFNVtc2NoceewHNNqLGWvcGkFpO19iexXKlblic05SCD2fTtU9RUbywX0Pf9FKSU7S4OIBLdikqysDLcydgqTyRgrbpEpNukNnULu4puWm9jontHiAebWsew813iEVxm5j9kx5IzVxdolxcXTGgpzfS29j+6eUEtwQdx+yYCd3alKJ9njv8A7q5BLrOvCL5yz2TfnkWirOvCL5yz2TfnkQguuA+bQexj+RqfJlgPm0HsY/kala6oEbHO7B+qrKSim2Sk26R3NUNb5TgPWbIhqGv8lwd6jdQWHYZ033kxJzbC/LbVc4nh/wBnHSxOItuLrjfUZa16fu++/ubfThem9/0LKhNMOqxLG14INxyPNLSzNaLucGjtJA/ddkZKStGLVbCyFy031C6ViBvW0/SRvZe2ZpbfsuLKBh4ZdkcJJszi1kYdlADWMIcBbnrzVmQgISfAw6OZhd/Ff0gNtiCCPWLhM5eFA5jGueLsL3Xa3KM7rWeAOwhWdCAi6PDXMmdKZM2ZjWuFrXcwWzDs9Saw8PBknSNfaTpnyl1t2Sbxu7eX5KeXhQFfn4cvTxwh4zRuLmvLbi5vu3n5X6JKo4ZLsmWXI0Nja9oYLO6J2Ztvw6qzIQEH4js9r2yWIndNtu14sWW/upeIGwDjc21Nra8yu79q6QAoEqeULUMs8jv/AHQCakMPp7DMdzt3BMYrZhfa+qmA8do/RAMMSIzDuGqaBTJLe79FHV1g7q221t2rPLjWSDj5LRlTsbrxCd0MAcbnlyWPTdN9FPe7LTnqGePUzsrHAEgNsQOW2qjMPp3PeAAdwSeQCuDnDnb3rh0jGi5LQPcF1GYqoXGYTmBtcWt6lzU46A8ZRdvPlf1KUgqWSC7TcLDqMKzQcWXhNxdkLh0JL222BuSpyq8h3qXpc1vYFxVPGQm+40Vem6f6MdN2TkyObsikpSjrtSSd4dHc37P3XSUJRZ14RfOWeyb88i0VZ14RfOWeyb88iEF1wHzaD2MfyNXeKQF8bmjmFxgXm0HsY/kan6rOOqLj5JTp2QWDYiwRhjyGFtwb6CyrOIcRsm6SzHyNzdG0t1AH4rDdW7FsGjma4ZbOcCLjRVyKiNO09DTl0lsuRw0vtmDzpZcMsGZw0Oml48exM8kFK91/0laOlFOyJzDvYOHI31/uuJaRk9dI2Zoe2OJhjYdR175nW7U4wrD5S2Pp7Nya5W6i/rTvEcGjmcHnM14Fg9jnMdbsuNwujBDTdbIi292RVZiskPSthZGIqYMzNOa7g7WzSNrBIu4hqDdzGxZOmEADs17usQ4kHlfZSsvDcLt8+oDXjO7rhvk59eslvEkNiMpsZRPufLG3u7l0FSGZj1QXiACISdJLGXEOy9QNcHBt78+aTh4knAY97Y8r2y2Dc1w6IHU3OoNlOswWISdKAc+Zz73PlPAB09QXjcBhysblJDM5b1j/AOpfNftvdARWIcSSRtaQxpzQCbW/lF7W29XWTbEcVkziKdjHFskD2lhe0ASlwAIvqRl9RUs3heACxzu6uTrPcbMBDg0a6C4CcVeBwyOLnNN/uxcOI/hEllvVcoCDosUqWtqJHlj2MmLSOtcNDgHZddgNfcpGixEzyZrdRszmRkfzhrTmdfsvtZK1mFZGVDoWlz5WuvGXdQvcLZrHQd6Ww/CGRwRRa/dgagkda2p/dUnFuNIkWrKotcGttexdcgn1CwSDq55BIAGVgec1766kd2yc/YW6auFr2OY313F139kb1tDqA06nUDQLFwyt3dEjCrqHua4iwaHAHe51H1Uu1NH0DTe99bXFyASNjb3J4Ar44yTbYPVHYlFs4eo/2UiuJGgix5rYghELueEsNuXI9qTQkEIQgBPsOkAuCQNt0yXiAdYoWusNDob+9V2eLKdduRUwuJYg4WOyAhmtubDcqaiZlAHYinwpzetv2doCUc0jcEe5CDlC9AJ5FLxUjncrDv8AohIixhJsN1L08WVtv+3XkFOG7b8yl0IBZ14RfOWeyb88i0VZ14RfOWeyb88iAu2A+bQexj+RqfphgPm0HsY/kanx0QHq8UdiNZIwAwxdLc/iDQOWvao/FcffSxtdOxrnOdbIwnQWuTcjX9FKi3wQ2lyWJeJjhOKR1DM8TrjmOYPYRyT5Q1XJJ6hCEAIQhACEIQAhCEAIQhACEIQAhCEAnLGHCxUZPSFu2o7fqpdCAgF6paWla7ca9o0SDsPHJx94uhIwQn3i7/l+n+V2zD2jck/ogI9rSdALlP6Wjtq7U9nIJ1HGG7CyUQgEIQgBCEIAQhCAFnXhF85Z7JvzyLRVnXhF85Z7JvzyIC7YD5tB7GP5GrnGmPdHkjOUuOUv2ytO59a6wHzaD2MfyNUN4QKMyUpc0XMbg+3cN/0Voq2kRJ0iew+BscbWNNw0WuTc/moriPCoqltnPDHt8k3GncQq1wLjjWRzNcdGtMo9w1VOxCvzkk8yT+eq6IYJa3vwZSyLST3DsslFiDIneTJ1DY3a4fyuFlpOMSFsErmkghjiCNCCBuCsg4HoXT10ZA6sZzuPKw295Wv4xGXQStaLkscABvcjZV6lJS+NycLtFOjiqG0YqxXSB2QSZHkOYT+HtS1dWTTyUYEz4BLDnf0Zt1t+eidcP8HwCGJ00N5Q0Fwc5xAd/TeyUx/BPtFXT5os8DWOD+QB5DQ3XOaiNNPLT1kMP2l1QyUOuH2LmZdnXHJewOnrpZS2d8EEbzG0RaPc4bku7Epg2DmjqnCOLNBKLteN4yP5XHsK4hgqKGSXo4TPTyOMgDDZ7HO3FuYUgVw6pmpqptNNKZmSNLonu8sFu7XHn/hRMNa6eWYTVz6aVsjmsiBDGBo8kkEdb81MYdRzz1QqZ4+ibG0tijvc3du5x/7um2KumeHsnw8Sk3DHsIItrluTq1AK8SvmZFSsE7g98rI3yM6pcHaEpGZ01HUQN+0vnZK4scySxIsNHAhI1fD8ppKSF7S8tlBkynyWEm/W30BtcdisGGcN01O7PHEA+1g4lziB2C5NkBWBUdJUVLZcQkpwyUtYwPDRlsDoDyCd41M6Ggc+GrklJe202YF1i4AgOHJJMppIp6lzqEziSQuY45PJsNr3KcY5Ty1FC5jKUxOztyxabBwJItZANsZZNRxdMyvkkcC37uQtcH33AA1urtC67QdrgFU6v4XbTyRT0sAdkcOki1cSDu9uY+UPWrmw3CgEZjmIup487IXTOuBkZvY31/T9VGz8Ryt6W1HKejcwNtb7zNe5b3C36o46ps9OB0TpeuDlY/ozs7XN/bvUZj9RJPDLE+keWRvjDMsuUyb3N7aWsNO9Zyk1Z1YscWlav+L1Jj/UDgKlzqd7WwRmQOJAElgSQ0+5LcH4+K+lZUtYYw8vGVxBIyOczcf0qtz0uVmJO6JzL07uuX5w6zXbN5WXfgblaMKg6wHWm5j/AHZFpHeNmGZKOSlxX88l5kkDRckAdp0XV1ieKROr8Uq2zUxrGQ2ZHD03QtY2/l/8r7+9ROJUk8dJHBKbMFfG2ECVkromuDgWlzToQddfctFj9TDX6H0AJASQCCRuAdlHcQYu2lp5piC/oo3SFgIDiGi/uWWYrhbMMxalNGHN6SGZ0gzOd0j2xSm5uTe5AJ7wFFUPD0M2DT4hJM41ZbI5z851Iv8AdObe1ndn/LRFBeQ5Pg1bBuJX1Jpy2meI5o+l6S4LWHrdU9+n6hWIyDS5Gu3f6lhmEed0H/tr/knTKl4ciOAisdmM7CMj8zuoAQMrW3sBck3tdNHqWc9tlwfQLngbkD16JljOKx0sL5pjZjBc8yT2NHMnYLJcPoo8TxER173OZFSQOjYXFmZzo2uc4EEEm5vcdiiKKFsf2rrmSGKvp87yc14musCTzsba9yaPUrrNMfxjVNi6eTDJWU/lOd0kZkaz8ZiB2trYG6l8M4ljnqOhjF2mnjqmyg6OZKSGi2/JSdbVxsifK9w6MNLi7S2UDX1rJuJatkr55Imlkb8PpXRtIyEMdOS0ZeWiqkmWbaNhlflaT2An8lH8PYsKqBkwaW572abE9Ukct9lW+N5LVGGi+plfz3HRm6r+D8K0z8KNQ4npg2R7Z8zg6Itc7KG62aB2d6aVW4vc1hZ14RfOWeyb88iuXDlS+WlhfJ5bo2l197kblU3wi+cs9k355FUsXbAfNoPYx/I1PHgHQ/X3WTPAfNoPYx/I1P0Bn2N+D4l7n0kvR5r3jN8uu4DgdAeyyhqbwbVL3feSRsHM6vPuGn6las2Rp2IXa2XUZIqjJ4ot2Q3DuARUceSPUnVzz5Tj393cpkIQsm23bNEq2R6hCFBIIQhACEIQAhCEAIQhACEIQEZjeERVUfRygltw7QluovbUesqPn4PpndLcO+9c1z+u7dl7W7N1PPeACSbAblNDi0X4wqScVzReOWUVSdDJvDMA6c2d9+wsk6x8ki2nZoSq43wS0A26b3SuVu8dQ/j/AEK5OPQf7n6FQs0I8NL5MpyUncnbK9W+DikkEeXpYnxxtiEkUrmPcxosA8jytOe6Wb4PaMQxwhjw2OUT3DzmdI29nPd/Mpn/AFDT/wC4P1UhDK17Q5pBB1BGyvHKpbJ2FpfBFV3DME1TDVPDulhDmx2dZtnAtN289HFQDvBbQ5nnLKGPveISOEYcRbMGbXHK91eUKyk13JcUyr0/A1KySKQB+aKE07LuJ+7Ic03HM9c6pRnBdMKI0ID+gP8AyObe/le5WRCWxSMp4zwACeIHDJp4o4msZPTTZZrNFsj23uQO3v05p74OOFHNjqzVUwiiqHWbTOyutEBYA2//AHcrSUKdbqiNKuynx+D2n6rXTVL4Wm7ad873RaG4BbfUdxUnW8LU8rpHPZfpYG0zgDZvRNJIDQPJIJ0I2U6hRbJpFVpeBYGvjkdLUSvjP3bpZnPyi1soB0A93IJBvg8pg3oxJUCG93wCZ/RPNyTnZ331HNXFCamNKOI2BoAAsBoBsAByA5LPvCL5yz2TfnkWirOvCL5yz2TfnkUEl0wLzWD2MXyNXWK1scUbnSmzduZvfkANV5gPm0HsY/kam/EeECqiy3ykHM0947VaFOS1cGeRyUXp5KyzCaepY6Sie6ORutrvGvIanT1pbA8dkkiDZD1o5WNc78TTcWPvSlHQjDopHvdmlk6rWtG55AcybrvCeHntpZM/8WQ57dhGoHrW/VSX0ZU7qq8nJ0sWs0dqf5vA74jxmSF7WR21FySL+4KVwesM0TXkWJ0PrCgo8WglYG1LOu3S9if1GycUFW6eRoiBjgjOp2zW2b6l4ePO3lvVafbuvc9zJi/p1pprv5LBNKGtLnGwAuT3JDD6+OdpdE4OANiR2rnGT9xL/Q79lAeDjzd39Z/YL2I47xuR5csrWVQ7NFrQmGM4k2njMjtbaADck8lXzxBV5Om+zt6Lfc3yqIYpTQyZ4QdPn0LeCvQoYYq+WnEtOzM4nyXaWsbOTGXGKtgzPp25RublFhk/AfUQXmvJZ0WULU4z/wCGEzGjUgWPLUg/smnjqoDBI6FuTQ3BOx2RYpP9iXnh+lkjjtVJHHeJuY3sedh6k9o3lzGlwyuLQSOw21UdX4sWwNlY0XcRoeV79nqSlXivRxsda7ngENHqH1XNFXlcU3dcGzyR08fJLIUI/E5WWMkYynsOo/ypeKQEAjYi4W7i0VUkxrjH8F6p8jlb8a/gv/7zVMeV5fWfiXsZZWSWHYI6VucuyNO2lye/uUZjOGugcATcOvlcOdtxbkrjgrj0LczS0gBtjztsVFcSRvncI4m3LOs86AC40bf1f2UZenisKa/ERKC0bclTaFeeFv4A9Z/dUzoS1xa4EEaEdhVy4cZent3uH6lZ9CqyfBXAqZUOI+OKzxiaGggie5rbl0jrXNsxHINAHO+5V/oZXGNhlyiTKM4BBDXkagHsvzWEU3CDX43JR/aJg0BzulDrSeTntm7OXqTnBcClr8Qrqb7XNFC17nOyPdc5XZWtFzYDW59S9Y6jeMw3vp2oa4HY3WKGimr6/wAWNqZI6WkYGPLXOD5C0AOe431JdbfYXSzmTYFiUDG1Ms1LUaGOV2YtuQ0nuI0IPeboDZXOA3NkhVzZY3PGtml35C6xzBqCXH6uqkmqZYqeF/RxxRPLdy4A9l+pcnXfROOHauehxCfDJKh00LoXPjLyXOaS05dTtsQRtspBb/BrxbJiMEkszGMLX5AG3ta25up3ijEjTUk87AHOjjc8A3sS0X1tyWN+C7hH7fTS9JUzRxNfZscTsl3kavcefclsHxGZlLjGHyyOlbBFNkc4kuAb1LXJJsRY25FQDUOAMffXUbaiRrWuc5wIbe1mmysbXg7EFfPQ4gkgwejgildD08swklbcFsbXAGxH9XJc1mLU+Hugnw3EpZ3ghs0cjnua8c3ZTYWvy370B9ErOvCL5yz2TfnkWgQSBzWuH8wDh6iL/wB1n/hF85Z7JvzyKQXbAfNoPYx/I1PiojBc4poLa/cxdn4Gp2Klw8ph9Y1QEBjUAheHNu+Z5Nnu1LW9jRs3s2S0eFOYA6Sqc1x5X09Wp1SmO2cY5Bc5HC4trYnsSPEeHSyPa5gzNta2gt+a8/O5uUnJN1VLfgy0qN0hbxT1gZGNnB/n8h3rIBs5TccYaLNAAGwAskMJp3RxNa83cBrzTxdOHHGKuqbNtTapsbV0OeN7Ru5pH5hUXhzGRRB8UzHg5ybgc9tvctDVMdiFU1xMlM2VjnuDMwaCMpNgN9CNr2XbjyKKcZK0zmy4ZSkpxdNCfEFYK6mLoA49G7rNI1IIXruKIvsvR5XdJkyZMp3tZSmDVsrw60DIgGk6bl2oaLWtfRMW4rJduWka52QFzi3KTJexAFr6K6zQqtOydrcyfT5G3JSVtUxi6CaCgaLObmfdwANw0k2v2ck2c+Do9JZi+w0JOW/0U7Ni9QXZTBtfM0Bxzjq6gkWA371z40e2RkclLG3O4NBsdQQTp1dwBzVl1Xlb3exV9H2T2qtxAf8Alrf6z8zlJ1PmA/oZ+4TGTEKhhe3oBIC9xY3KQMocQLdW3IE3/EnddVTiWNmVuUxZiyxyuk16ma2mw3WTy2+O9m0cFKr7UNK7zGL+of8A2TnE4iGQSAXDWtv3WsUkcZncQ0UgDSAWh+nlEDMW20tfUbr13EEwuBTXyuMZAv1nsIDg3TbW4J7CudLTmeXz2NHjuOmx1iOJNlYGMBLjY2sfyUxRRFsbWncAA/kq9S4tOJY2Gla0Ptd4NhZwBIGl7i6tK0ck1S4JjCnb5I/Hf4D/APvNQ/DdEHEvcL5TZo7+Z/ZTGP8A8B/u/dVGmxOSEHIbA8iL69q87qJxhmTlxRSbSkmy71VQ2NjnuNg0En3Jhg0Trvlfp0hDsn4bANFz2kAKq1uOSyNcxxblOh0I7979yXg4gnsBdumm3+VV9ZByT3pfuPqxbHWP0DmSGQm7XHQ2tbuPuG6muGx9yPWf3VenxKSVuV5Fr32t/dWPh0fcj1n91OBxeZuPFCFOTaKZRcNVLcfkqzH9w5pAfcb9Hl29eiV4F4dqKfEK+aWPLHK5xjdcG4L7jTktCQvQNzL+I+F62mr3YhhobJ0g+9hduTax0537tiElhfDldiFdFV4jG2GOHWOEHW9wRfnvuT2LVUIDJPEGI4VVTyUETainndnLCSHNNybHc6FxsexPOFeEat9TPX14aJ3xuZHE3+W4sLnlpce+609CAxfhLCcYwuB5ipmSh560Jd1muaLNe0gG4N9u5PsF4HqhSYjNOAaysjkDYwds/WsTy1/ILWkKKBjR8HlU/DKZoaGVVNI+RrHG4cHOBtfa+gKkKfxzVSRM+zRUbWEdLKWMf0gtqQHN59g/NaqhAcMbYBZ74RfOWeyb88i0VZ14RfOWeyb88ikF2wHzaD2MfyNT9MMB82g9jH8jU/QHll6hCAEIQgBCEIAQhCAEk6IEhxAJGxI1F97HklUIAQhCAEmxgGwsLk+86kpRCAEIQgEpYg4EEXBFiFFu4cgPI/mphCpLHGXKshxT5IX/AExB2H/5FdN4cgHI/mplCr9DH/aiNEfBFNwKEcj+akIYg0ANFgEohWjCMeFRNJcHqEIVyQQhCAEIQgBCEIAQhCAFnXhF85Z7JvzyLRVnXhF85Z7JvzyICoUH8KP+hnyhLoQgBCEIAQhCAEIQgBCEIAQhCAEIQgBCEIAQhCAEIQgBCEIAQEIQAhCEAIQhACEIQAhCEAIQhACrfEv8Vv8AQPmchCA/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Picture 2" descr="http://t2.ftcdn.net/jpg/00/64/99/15/400_F_64991548_AvkCC9dhfd6n92WbjFoYloZIPG1gbIL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1" y="1546860"/>
            <a:ext cx="6692899" cy="40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1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www.thetrendwatch.com/blog/wp-content/uploads/2010/07/ownersh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62200"/>
            <a:ext cx="4221119" cy="281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Shift From Ownership to Access (or </a:t>
            </a:r>
            <a:r>
              <a:rPr lang="en-US" sz="2800" b="1" i="1" dirty="0" err="1" smtClean="0">
                <a:latin typeface="+mj-lt"/>
                <a:cs typeface="Times New Roman" panose="02020603050405020304" pitchFamily="18" charset="0"/>
              </a:rPr>
              <a:t>Usership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)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054" name="Picture 6" descr="http://www.techsoc.com/acc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66058"/>
            <a:ext cx="2819400" cy="40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78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3074" name="Picture 2" descr="Background Design Of Newspaper Headlines About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6" r="11371"/>
          <a:stretch/>
        </p:blipFill>
        <p:spPr bwMode="auto">
          <a:xfrm>
            <a:off x="2699656" y="1600200"/>
            <a:ext cx="3712029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30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4098" name="Picture 2" descr="http://stocktouch.com/wp-content/uploads/2012/08/0518-job_full_6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7526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79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5122" name="Picture 2" descr="Web 2.0 Appli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2" y="1752600"/>
            <a:ext cx="7758617" cy="467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080" name="Picture 8" descr="http://d2tjgupm4m2jnv.cloudfront.net/wp/assets/sites/2/books-on-sharing-and-collaborative-consumption-640p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0960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61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078" name="Picture 6" descr="http://image.slidesharecdn.com/sharingnewbuying-140302103446-phpapp02/95/sharing-is-the-new-buying-how-to-win-in-the-collaborative-economy-1-638.jpg?cb=13967072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760694"/>
            <a:ext cx="3429000" cy="443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creativecommons.org/wp-content/uploads/2010/10/The-New-Sharing-Economy-Cov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pic>
        <p:nvPicPr>
          <p:cNvPr id="5124" name="Picture 4" descr="https://creativecommons.org/wp-content/uploads/2010/10/The-New-Sharing-Economy-Co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681" y="2446882"/>
            <a:ext cx="47625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hat the Sharing Economy Means to the Future of Trav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81200"/>
            <a:ext cx="2819400" cy="399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598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cdn.pearltrees.com/s/pic/sq/sharing-economy-economist-529317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1518557"/>
            <a:ext cx="46863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98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6386" name="Picture 2" descr="http://www.enhancedinsurance.com/wp-content/uploads/2014/08/Venture-Capital-Pouring-Into-Sharing-Econom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32" y="1752600"/>
            <a:ext cx="837313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46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A Brief History of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6" descr="http://www.responsys.com/blogs/nsm/wp-content/uploads/2014/03/The_Sharing_Economy_A_Growing_Force_In_American_Busines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14475"/>
            <a:ext cx="69342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91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Has Acquired Appeal as a Sustainability Strategy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4098" name="Picture 2" descr="http://cdn.theatlantic.com/static/mt/assets/business/rev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362200"/>
            <a:ext cx="757237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9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is Pervasive in the Normal 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17410" name="Picture 2" descr="http://dienu.files.wordpress.com/2013/01/rabbit-ears-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2697"/>
            <a:ext cx="3012173" cy="22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Public Swimming Pool CDC: poop in pools is number two contamin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564" y="2671763"/>
            <a:ext cx="295275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i.dailymail.co.uk/i/pix/2010/01/26/article-1246145-0805E84C000005DC-903_634x3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705" y="2805113"/>
            <a:ext cx="367103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andreareiser.com/wp-content/uploads/2012/11/Laundroma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129" y="2631118"/>
            <a:ext cx="2252990" cy="225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ecx.images-amazon.com/images/I/41cT49sUOAL._SY344_BO1,204,203,200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508" y="2286000"/>
            <a:ext cx="1973492" cy="29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Conceptual Confusion Surrounding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19458" name="Picture 2" descr="http://www.easyfrench.co.uk/blog/wp-content/uploads/2013/11/borrow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211" y="1524000"/>
            <a:ext cx="3535578" cy="217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blog.barterquest.com/wp-content/uploads/2010/08/2338198_f520-300x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793881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theethicalfashionblog.files.wordpress.com/2012/01/cs_grid_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40" y="3886200"/>
            <a:ext cx="3255520" cy="23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spotonlists.com/wp-content/uploads/2013/05/donate-groceri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19" y="2667000"/>
            <a:ext cx="2848881" cy="21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6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Taxonomy of the 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pic>
        <p:nvPicPr>
          <p:cNvPr id="21507" name="Picture 3" descr="C:\Users\mcohen\Documents\MJC Files 2\Writing\Book Chapters\3. Sharing Chapter\Sharing Figures\Sharing Figure 1.0b_Page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347405" y="3352800"/>
            <a:ext cx="6454140" cy="1371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5400000">
            <a:off x="1344930" y="3505200"/>
            <a:ext cx="6454140" cy="1371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" name="Picture 2" descr="C:\Users\mcohen\Documents\MJC Files 2\Writing\Book Chapters\3. Sharing Chapter\Sharing Figures\Sharing Figure 1.0b_Page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524000"/>
            <a:ext cx="66294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Taxonomy of the 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Oval 15"/>
          <p:cNvSpPr/>
          <p:nvPr/>
        </p:nvSpPr>
        <p:spPr>
          <a:xfrm rot="5400000">
            <a:off x="2234565" y="3556635"/>
            <a:ext cx="2465070" cy="1143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5400000">
            <a:off x="4444365" y="3556634"/>
            <a:ext cx="2465070" cy="1143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4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3554" name="Picture 2" descr="C:\Users\mcohen\Documents\MJC Files 2\Writing\Book Chapters\3. Sharing Chapter\Sharing Figures\Sharing Figure 1.0b_Page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Taxonomy of the 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3326130" y="2362200"/>
            <a:ext cx="2465070" cy="1143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12722" y="4800600"/>
            <a:ext cx="2711577" cy="1143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4578" name="Picture 2" descr="C:\Users\mcohen\Documents\MJC Files 2\Writing\Book Chapters\3. Sharing Chapter\Sharing Figures\Sharing Figure 1.0b_Page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131" y="15240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53342" y="44196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29200" y="44196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26670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58786" y="26670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Taxonomy of the 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362200" y="4038600"/>
            <a:ext cx="2209800" cy="2057400"/>
            <a:chOff x="2362200" y="4038600"/>
            <a:chExt cx="2209800" cy="20574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362200" y="4038600"/>
              <a:ext cx="2209800" cy="2057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438400" y="4038600"/>
              <a:ext cx="2133600" cy="1905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utoShape 4" descr="Image result for mta subway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6" descr="Image result for mta subway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40" name="Picture 20" descr="http://disinfo.s3.amazonaws.com/wp-content/uploads/2014/11/Uber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599" y="-4572000"/>
            <a:ext cx="30235525" cy="71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8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5602" name="Picture 2" descr="C:\Users\mcohen\Documents\MJC Files 2\Writing\Book Chapters\3. Sharing Chapter\Sharing Figures\Sharing Figure 1.0b_Page_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524000"/>
            <a:ext cx="6502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53342" y="44196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44196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4400" y="2634342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58786" y="26670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3810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Taxonomy of the 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62200" y="3962400"/>
            <a:ext cx="2209800" cy="2057400"/>
            <a:chOff x="2362200" y="4038600"/>
            <a:chExt cx="2209800" cy="20574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362200" y="4038600"/>
              <a:ext cx="2209800" cy="2057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438400" y="4038600"/>
              <a:ext cx="2133600" cy="1905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495800" y="3979227"/>
            <a:ext cx="4584370" cy="2819397"/>
            <a:chOff x="4559630" y="4038602"/>
            <a:chExt cx="4584370" cy="2819397"/>
          </a:xfrm>
        </p:grpSpPr>
        <p:pic>
          <p:nvPicPr>
            <p:cNvPr id="23" name="Picture 2" descr="Joanna Gill and her daughter Hannah Holmes, fou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4038602"/>
              <a:ext cx="2984812" cy="1989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http://upload.wikimedia.org/wikipedia/commons/thumb/7/7a/MTA_New_York_City_Subway_logo.svg/514px-MTA_New_York_City_Subway_logo.svg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630" y="5966098"/>
              <a:ext cx="4584370" cy="891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4684872" y="1379829"/>
            <a:ext cx="4054378" cy="2455535"/>
            <a:chOff x="4645434" y="1571952"/>
            <a:chExt cx="4054378" cy="2455535"/>
          </a:xfrm>
        </p:grpSpPr>
        <p:pic>
          <p:nvPicPr>
            <p:cNvPr id="26" name="Picture 10" descr="zipcar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5434" y="2590800"/>
              <a:ext cx="2798416" cy="1436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http://pointstobemade.boardingarea.com/wp-content/uploads/2014/05/Hertz-southend-airport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5162" y="1571952"/>
              <a:ext cx="2414650" cy="1896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2" descr="http://qph.is.quoracdn.net/main-qimg-518b71900750a4674bf02a9f5c86e704?convert_to_webp=tr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150" y="2450275"/>
            <a:ext cx="2840181" cy="147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72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Economy as Neo-Liberal Solutionism?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+mj-lt"/>
                <a:cs typeface="Times New Roman" panose="02020603050405020304" pitchFamily="18" charset="0"/>
              </a:rPr>
              <a:t>Are service workers in the </a:t>
            </a:r>
            <a:r>
              <a:rPr lang="en-US" sz="2400" b="1" i="1" dirty="0" smtClean="0">
                <a:latin typeface="+mj-lt"/>
                <a:cs typeface="Times New Roman" panose="02020603050405020304" pitchFamily="18" charset="0"/>
              </a:rPr>
              <a:t>“sharing” </a:t>
            </a:r>
            <a:r>
              <a:rPr lang="en-US" sz="2400" b="1" i="1" dirty="0" smtClean="0">
                <a:latin typeface="+mj-lt"/>
                <a:cs typeface="Times New Roman" panose="02020603050405020304" pitchFamily="18" charset="0"/>
              </a:rPr>
              <a:t>economy empowered micro-entrepreneurs or is shared access just </a:t>
            </a:r>
            <a:r>
              <a:rPr lang="en-US" sz="2400" b="1" i="1" dirty="0" smtClean="0">
                <a:latin typeface="+mj-lt"/>
                <a:cs typeface="Times New Roman" panose="02020603050405020304" pitchFamily="18" charset="0"/>
              </a:rPr>
              <a:t>part of the </a:t>
            </a:r>
            <a:r>
              <a:rPr lang="en-US" sz="2400" b="1" i="1" dirty="0" smtClean="0">
                <a:latin typeface="+mj-lt"/>
                <a:cs typeface="Times New Roman" panose="02020603050405020304" pitchFamily="18" charset="0"/>
              </a:rPr>
              <a:t>“</a:t>
            </a:r>
            <a:r>
              <a:rPr lang="en-US" sz="2400" b="1" i="1" dirty="0" err="1" smtClean="0">
                <a:latin typeface="+mj-lt"/>
                <a:cs typeface="Times New Roman" panose="02020603050405020304" pitchFamily="18" charset="0"/>
              </a:rPr>
              <a:t>precariat</a:t>
            </a:r>
            <a:r>
              <a:rPr lang="en-US" sz="2400" b="1" i="1" dirty="0" smtClean="0">
                <a:latin typeface="+mj-lt"/>
                <a:cs typeface="Times New Roman" panose="02020603050405020304" pitchFamily="18" charset="0"/>
              </a:rPr>
              <a:t>” economy?</a:t>
            </a:r>
            <a:endParaRPr lang="en-US" sz="24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AutoShape 2" descr="data:image/jpeg;base64,/9j/4AAQSkZJRgABAQAAAQABAAD/2wCEAAkGBxQTEhUUExQWFhUWGRkZGBgYGRsYGBscGhobGRsWGh0YHiggGB0lHB0XITEiJSksLi4uHR8zODUsNygtLisBCgoKDg0OGxAQGzckHCQsLDAsLDQsLCwsLC0sLCwsLCwsLCwsLCwsLCwsLSwsLCwsLCwsLCwsLCwsLCwsLiwsLP/AABEIAMgAgAMBIgACEQEDEQH/xAAcAAAABwEBAAAAAAAAAAAAAAAAAgMEBQYHAQj/xABBEAABAgQDBQUECAQFBQAAAAABAhEAAwQhEjFBBRMiUWEGFHGBkQcyobEjM0JSwdHh8BVicpIWJFPS8Rc1Y3OC/8QAGQEBAQEBAQEAAAAAAAAAAAAAAAECBAMF/8QAIxEAAgIBBQEAAgMAAAAAAAAAAAECEQMSEyExUQQicQVBgf/aAAwDAQACEQMRAD8AxqBAgRDQIECBAAgRzEOYgYhzgDsCOYhAxDmIA7AjmIc4GIcxAHYEcxDnAxDmIA7AgQIAECBAgAQIECABBVZGDQIA2eloL0vDK3KTRsDJ1WhTlEzI4j7wIOQ5xHSKNG+paWbKAE+mmBYwALBRNK0quHBYEeBjKsZZnLWs5a2XpBlTlE4ipRV94qL+rvFslF27F1hqK2qnCV9YkkYEJUZIUsBKkyyGWAGBAuzw/qxO7vXymlbxNVLkpKJacI3xOIJcEhyebjSM5lzCkuklJGqSQfURxKyMiRd7E58/HrAUbHX0slNTLnCXLXLlSquUsJSCPoQghKre/hKvBoWoNl7te7ly0zMPcEk7tKnQd6FKLgsCliTGL7xX3la6nXPXWOicr7yv7j6ZwsUa0mhk7vCqWgS1U89DhI4QqpCAt2+yCL8hD1WzTinololgmcpM15ONJCaRBCVMxQHcguL+MYtjLM5ZmZyzcm5R3eKd8SnOZxF/O99YWKE05CDQIEQoIECBACtLIMxaEJzWpKQ+TqISPiY0n/ofX/6lP/cr/bGYgtcWI/bxuVbWTP8ACiJm8XjZBx4lYvrR9p3gRlFp/ZfVrlU00Lk4alSUo4lOCpKlDFbkkwvS+yWsXUTqcTJOOQmUpRxKYibjwtw/yF/KNm7KU0tez9mGYvCUCUpAcDEvdqGG+dio25QvsX/u20v/AE0XyqIos877W7Fz6eulUK1SzNm4MJBODjJAckPoYnds+yCvp5K5zypglpKlBCjiwgOSARe2kI01AiRtyjRLqzWJ3kk74l3cnhfErLx1jZ+1NRIpTXVE6olpM6lRLEokBbyxOYgO6sRmMLaQFmSU/sZrlykzELkELSlQGJQLKAI+z1iO7N+y+sqxOKTLlmTNVJWmYSDiSEkswLhlC8b3s+nQZezlKmYVoljAn75MgAh+gvEL2TUZ0rbG9enxVU5KiSCZY7vKTjcFsmVn5wFmQ7M9ltXOqainCpSRTFImTVE7t1JCwBZycJc8rc4adoPZ5VUlTT06yhXeVYZUxJOAlwC7h0s4PhGo9jaNMrZm15aJ/eUpXOAnEvj/AMrKu7nJ2z0hnsrtCuuqdlSlUU+QJCse8mpISsJkEcLpD3wnwgLM97Yeziq2dJTOnKlKSpYRwEkgkEglwLWiaqPYltBIJSqQojQLIJ9UxoPtSX3jZVZ/4J48ghSCfgTFyrJCO+SpmP6VEieESgwK0qXJKlOfulKB/wDUBZ5rkdgqlVBMr3QmXLx4kKJEwGWrAoMzO45xJK9lFYKTveKVg3W+wucWHDjbJnaL/vVL7OV6loKFKmVZUglykmoUSkkZsbReg28TQ/Z7mX9UyvzgLMYHsQr/APUp/wC5X+2M52jSKkzpslTYpS1y1Nk6FFJbo4ja+zlVN/wtULUte8SmfxFRxAhbZu4aMNWokkkkklyTcknMknMxCo5Go1XaulPZ1NEJo7wAl0MXtMxG7NlGYYIebIpUTJ0uXMKglagklJAIfXiBERulYqzZNmdvKBNLsyWqeAqQqWZowq4QmUtJ05kRIbL9omzk7QrZyqgCXNl0qUKwquZYnYxlpiT6xj1DsKTMTLVvSnGUcJIKkhU8SnJYAskvpfRoSkbHlmoXLWtUpCUKViJBIIAZ3Slw5vZ2jG7E1oZOVMzZtNtWkmUUwmmlqlrmKUVKYhRfMPk0D2x7dp62sTNpliYgSQlwCLgqtfxERlZ2dlShxLWWmhCyCkhAaUVKskhXvra493W8Ntu7CTTywreY1uElIKSAtIUZuX2R9GAdcR5QWaLdIODRsY9oWz32f/mB9CPpOFXD9Bg5fetCex+3WzH2kidUAS6meopYKdUtUiVLJFrXCh5RlyuzEoLQFTFIQcRUSUOUpRLVjRkAMSyli/um/JKX2ZRuyVTglaMYmDhwhphlpUnUpsonxSRYxN+A22aJ2T7SbKpxXbPROMuln3lTVORxyhLWHIsQwIfNzyiYme0XZ6ayllpnvJppUwGaQWUspQhCUsLnCFknqIyep7My071jM4EYkpxIKjxqS5wpNmAUza56xxfZyU6cK1LOFZKUqRiKkolLCQSngJ3irEKsnyBZ4sbbNP257SaOrotoSJk5KSreIkMlXGjCkoUepU48okKv2j7OO0KecKgbtEioQpWFVlLXIKRlqEK9Ix5fZmWD9cSjGUYhgz3wlsz54OL9IQmbCQKkSsSsODGzpxksTuwSAAS2qX6Rd6LG2zT6Htrs80FRTrngKm1M5TYVfVrqisKy1QXixq9rdD3oIE9Pd90VFeFTiZjYJyywucow2o7OXl4CQFzChRWUfR3SAVFBbIknw0hWd2dlBM9SZhIQAqXdF0lBVxkOCXGFg3icob0Rtsv03tfQp2RXUqZwMyZMqjKSAq6VzVKRpqkiMdiZ7QbIRIUgIUpQUCeIpexZ2SLA+fiYit3G4yUlaI1XAuEWjiZcPky7DwEHRJsM9dI0SxgZQ5QDJDWESe48fSEKqYlGZLnRoAZpkixYR0Segg9PWIcguHNnh+ZWt/wgCNEgchHdwOQiU7v0Osd7t0P784AiU0w5D4Qbuw5CJOXTdDn+9YMKb+U6fvOAIkUw5CDd2DNhDeH6RKilueHT8YN3T+XnAlkR3YfdHp+kG7t0HpEqaS/ujX5QdNGfuj1/SAsh0U7aekGTIiVRTXFgLfiIVRRG/CDf96QFjWXKxBIfMJh4qUABxDXSO7MxFIU4DJADj9YdzVK+8nM6frFINt2H974Q0k7DTPUsqUrhIAbwd4lULUTZadNOnjDjZE9lqSSCVAKFmsLflHlldR4PfBG5q+iodo9jCnwFLlKnDnny9IcbDDyiC4wk/FjFz2xRJmywCASniD5Za+MVjY1IsyjM4fpAVcNrZYfgYxiyprk9c3zu/wAFZICn8ddIOKW/2v2IdSlW+sye2F9IVS/+odPs9PCOg4yPlUudlZj5Qqmj/lVp8/GHUg3PErT7PTwhYZe8vT7J5xQR/c+I8KsufXxg6qLPhVrr+sOieLNfunTrHZibm8zX5QBD7VmokAKWk3JADhyW8YiUbfSCMclknUKc/EB4m5GzROqlma5CEpwJJdsT3PUtHe1ezpaZBKRxEhuv7Dx4Sy1LSdEMDcNQWmCZgQtADKBY82I9IkaegfFwPfmOkQHZhfC2gUcsvskxcaaWDiss3OSmH2eoj2XJztUyrbOIMpDJTZN/h0hWaC/upz/ekRFJOwhNnBS1/mIljKBIGAXUPTXSAJSjpPozitjTmNB/xFC2YZW/ClrVLQSSShOMgF2s4JGWsXLb+1hJlljxLQoJH9qfg8Z7K0EeUYct+nTkytwjHwvk6rkysKUzd6ia4KxYAfzZFKsuEjLWHNJs/dJTKBce9nnxMG8iMopQqilKxmFABvVj8YtPZnaJSsS1lwAwfSzFjy/SPHLDTyjp+abmmmWeqpTulhDYkpcBs2uw8niJTPv9YnTQdesXHZU1BJAuQxUNQ7sPHOKpWPLmqQVpGEt5OW+1yjfyw0Qp9nl/IZVky2lS6E5My54+WkK70MeM+nXwhsipueNP7brCiqsMfpE68uY6x0nCdUoYveV7p06jpCsw5nEtr6Wy/piI21tsSrpUFqIUAA3S55CK8vbSytK5hxMp2FragaesZk2lwbhFN8uizVO1AiYkyyZiiCFJs7AA8oNtPezpKlBCkYRiTcOT05CKSa8qmlY4HViABsk9ItextqzJx3K1BOoV0FyMOWJstI5c0ZL86PofM4Se1f6I3sukiWSX98gHSyUu3OLvQqsv3szkbZJ6xBydnbxTSnSlI1UTn0JaJKgXeYklTj7gJS5TzAPKPXHmjJ6f7OfP8k8a1dx9KPLIwjwiT2XWhBU6MTixdiPHnDFASUjwhlXLwCxztHpK64OeFXyJ7d2iZ0x9EhgNOrQzpxd4REOlowABQIcOHEFxwV88kxXbNSmTKW91kE9HLX8Ila2ThlqmJzSoH0UpJ+EMkrx0xBIVhIIU+TXKVaExN1VTvUTCAwDgAZas/qdI8ctJps7fkU5RlGC8H2w9sFTKSpljzBHJQ1gldMK5qlMkYiPm0VWjoZksIXLVd2INh0MTCQSxMtLnC99SfCLh7dPgz9kWktSpjuWS5ukWT84Tr6/dIUoqTYKYakki2cN5dieBOSdep/litbfq95NZgAhwGyc5nLwHlHucIzrKtUxZmLLqPoOg6Q1WYMswkTENBpamiTo5vIty/KIkQ6pS9og6NJp9nrXLSrOVgDAGxtckDPz5Q1o6jdzim6ZSwGIAYKytawL+sM+zHaIy0GUqw4iFctW8zD6TWpUXMxASkhQFrljcgmxBALczHNHE4z/E+tk+uGTA45P8/ZVdp7NXI3eJCmmICgT10cWiGq1ucmaNF2+VIpJCJ02XxiWyE3UlID4iTlbW/wCdEOzVqVdr9fzjqPjjWlQSoMzvZ8oe7cqZiyneKCigEWTh+XhAlJVJdJzxMeh5GCTE8RxF7vCjVvob0kxQdnZQYjmOUTdNtVSARgSxbX9IiTM5QnPqDlGZQjLs9MWaeN3B0Xqhny92JqzwkMlI1N/UxU6mWoYGmTGUhJJc+8HBGehEEp5vABewPxv5Rat5K3CPoEFWAqSbuDYls3uH8xGMaq0uj2+mbmlKTtsg+0lEuVMYqZWEWQeHzvnEFKiy7RlLnz1LIzwu1hYdfOIetpjjN8rZco9jkQzqZJSAXz05Q3h+ulcZl9MvjDFogOQYHWCwcG0Qo7pcSsukSiZKNX+P4Q92bsNSUhaikOnIkO/hDNdFNJJCrHK36xoyNasKISTmwvc6flDym41cIJAvwhz8I0TZ2Hcy/wChOvQQvwdIUSzMq+gnzCSmSviAezZFxnBaXYdSp8cpQIyJa/TONPBRo0OBII+wcn/GI3Fdsqt9GYS+yNQpnCUjqX+UK/4KmDUGNQkoUlQVgdmPQ9DDkVDqU8lBUp1F88g/xv5xnch6WpeGXSeyE0ZEesTqNlTBJRL3SMSC+PF713YjDytnF0TUXH0KciC4sSVP8AGg4qsmkI8xmen5Q3IeipGXyuzdUlalJEoOSffOROWWUSMvsiVXW2I54SWi/oqiR9UjIcTdGjhqmd5Sc1KvkHZ25CLuQ9FPwop7GIhNXYiUf2YvlRNKgwlhLP7vI/MWhvu2LENpeG5D0aZeFKV2KljII8wT+MIr7HOCE7pJ0OAuOucXydhS2Jg+XlCW+l8xGk01aI7RTKbszPT705CgOaFH5qiSlbEYAOYsneEcx6RwViBpFIVWinjdoGE2Sm/lC4n9IZURO7R/Sn5Qqo+MCjne9Ik5mz54wskqCg4wlxp+BEQT/wBULoq1hmWu1hxHw59TEasEr3CeySElWIWYnkC1+hEBWz6gpSQCQoWwl8w8RcuoWGZS7WHEpgMsnbUw4oJqcQE1SwlgzKVoRyPIltHiaULY9RsyoA91XLO/jnrHE0U/kbu3Fyu2ecJylyWLzZoYnCHcZ2yFsgctejwrNqJKpiyZsxlXSoEuHYYSMsnfyhSFsLMo5wSVFJCUgE30JbnzgCgnFIKTiCg9lOcgbv4iBv5IP1s/W7voMg2tx5DnYhmSBiCZiyzYXdIPMFsuQhSAoKGcySL4g4ZV2IcWJ5X8oL3WeWYKbE2ev5u0RwWRko+R6Np0tBl1SvtLV5qMNK8FseVcmYhsbh8nL/8AENwr+aCrmKVmonxJMFA/d40QXB/d4GI84KlP7aOwBUaeuZKfAfKFP4l1+MVxNRYQbvPWM2aosX8QPOAmv6xXu8QO8QsUWM7QeDydpYVBQAcc7xXETCXYEsCS2gGscE02zvl1u1vOD5FFxHaJTg4ZYsR7oZi1j6QT+PqsWQCC4YN8oqjqdmL5t05xwLUxLFk2UWNuh5Rjbh4a1Mt47RKvwy7lyMNvSCzNvlScJCGysm/lyiomcbWN8uulvODFSsRSxxDMajxibUE7oamWP+I9YJN2jlfIgxXRNJBN2DAnQPkIC5pDOGcOOoOselmaLR/E+sD+KdYqveo73mLYotI2r1jv8U6xVe9QO9QsUR2KBijkCMlO44GOBAgA0uepL4SQ4YtqDpAM8sA9hl0e/wA4ECAO95U74i/P8I6mpUAQFFlZh83584ECAC742vll01tBjVKxFWI4jmdTAgQAVM8gFIJYsSNC2UBU4lnLsGHhygQIALjgY4ECABjgY4ECAP/Z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 i="1"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AutoShape 2" descr="data:image/jpeg;base64,/9j/4AAQSkZJRgABAQAAAQABAAD/2wCEAAkGBxQSEBUUEhQUFRUVGBkYGBYXFhccGBodFxkbHSEcHRoYICggHB0lIBYWIzEhJSkrLy4uGh8zODMuNygtLisBCgoKDg0OGhAQFywcHBwsLCwsLCwsLCwsLCwsLCwsLCwsLC0sKywsLCw3LCwsLCwrLDcsKyw3LjErLCstLCsrK//AABEIARUAtgMBIgACEQEDEQH/xAAcAAACAgMBAQAAAAAAAAAAAAAACAYHAwQFAgH/xABQEAACAQMABQMNDAYKAgMBAAABAgMABBEFBhIhMQcTQQgUIjM1UWFxcoGRsbIWMkJTY3OCkqGis9EVIzRUdOIXNlJig5OUwcLSQ7QYo9Ml/8QAGAEBAQEBAQAAAAAAAAAAAAAAAAECAwX/xAAkEQEBAAICAgEDBQAAAAAAAAAAAQIRITEDEkEEMlEFFFJhgf/aAAwDAQACEQMRAD8AuCxs4+aT9WnvF+CveHgrP1nH8Wn1V/Kiw7VH5C+oVnrjarB1nH8Wn1V/KjrOP4tPqr+VYbrSsUcqxMW5xlZ1URyMSqEBiNlTwLL6R368XWmoY4UmdyI5NjZYI5zzmNncqkjJIG8DeQONXkbPWcfxafVX8qOs4/i0+qv5UNeKJFjO1tspYDYfGFxnLY2RxG4nO+teTTMK7WX3Idln2X2ARxBcDZyDu47ju47qcjY6zj+LT6q/lR1nH8Wn1V/Ksd/pKOEoJCRzjbCYR2yxBOOxB34B496vUF+jozqW2VLA9g4YFOI2SNrO7vb+inI9dZx/Fp9Vfyo6zj+LT6q/lWrDpyB4UmRy8btsKyJI3ZbWzghVJXstx2gMHjWaXScazpAzESyKzIuy+CF4naxs7sjp6R36cjJ1nH8Wn1V/KjrOP4tPqr+VfLO9SUMUydlmQ5R17JTg42gMjPSMivGktJxW6h5m2FLKm0QxG05CgEgHZySBk4G+pyMnWcfxafVX8qOs4/i0+qv5VjvtJRwtGsjYaVtiMAMSzYLYAUE8FJzw3V9uNIRo+wSS+NrZVWZgOGSEBIHhPHfV5HvrOP4tPqr+VHWcfxafVX8qwTaYhS3a4L/qkDFmCsdkLnayqgsNnByMbsHNe7PScUrMiN2ahWZCrKwD52W2WAOycHB4biOg05GTrOP4tPqr+VHWcfxafVX8q1pdNQrtEv2KEh3CuUUjjtOBsjHTk7unFbFxeohUMTl87IVWYnGMnsAcDeN/hFOR96zj+LT6q/lR1nH8Wn1V/Kte20zBJE0yyDm0ZlZyCoBQ4YdkBnByN3SCKyQaTjZwgJDMCyq6OhYDiQHAzjIzjhkU5GTrOP4tPqr+VHWcfxafVX8q17bTEMiysrMRASsn6uQFSoyRgrknGDuzxHfrbt5g6K65wwBGQQcHfwYAjxEVORyNYrRBEMIg7MfBHeais2snah5Y9TUVqDesO1R+QvqFZ6wWHao/IX1Cs9Zoi2sFo76QgYc8qLbXKNLGpOy0jwFRkA8RG/DvdGRXWmtxeWjxyI0ayq6bJ3OoJIDf3Wxhh3t1dOirscfVoTtEHul2ZtkRsOj9WSC48DttMP7pWuJZxXFvo7rZYtu4RmXDRl4pQ8pJctlVwyttHJBByMHpmdFPYR7WuF26z2Q7FLlHdo1J2VVHBbG/Ayw3b+Nbmj5iIXUrKRENgO6nblwgy+zjJySRw3kGurRTYicOjpY5YpYFPNXBi65iYFSjps4mAI4nYCOOnsW6Dnd11tWa2EkSuZ4XWSEouWDZwd3eKM4IO4g+Ku/RTYxWsYVFC5wAMZznz5357+emufrHAssIidHdJWCMFUnCsCCTjgBnjXSMm/GD0b8bt+fVj7RXlZs47Ft+Ojv58PRjf4xQQzrW5LaPadHaSC4ZXZVLDYjhuIudOzw5xnRsccEd412baBoL66ldWaO4WEo6qW2TErKUIUEgb9oHgdpuB49yOTPQRuB3jv8AR4xXumxCrzRc36P0p2DbV5z7RQgZYbcCxqCBwLMm0e9tb9+a3NAwSR3btKkj89HGI7jYwURM/qJFGAhVmdg2AGDb943ymir7GkV0PC9tYNbPE7yrzygKpKy7buQ2370bW2C20Rgls98/Li1uILC1s4y5kMaQyXKKW5pUQB3HTtnGE3cSCdwNSuip7CKaT0ZzlmkVtCyJaz27JGw2ecS3eOQhQ3fwwG1jLLv3HNbOlYWubizMauqwTGaR2VlwOZkTYG0ASzGUcNwAOTwBkVFNiN3WjZFvmMakwXcY589CPCQM4+UjYoT/AHFqSUUVLRytZO1Dyx6moo1k7UPLHqaitQb1h2qPyF9QrPWCw7VH5C+oVnrNBWrpK85mNpNksF6Fxk94DJG8nAA75FbVeJoVcYYBhkHBGRlTkHxggHzUHPTTce1Ir9gYyikHfkuAQBjid+N2ayX2k1ikSMgksrNke9VU2clidw99nzGtg2UZbaKJtEg52RnKkkb/AAFj6TXp7dSSSqkldkkgZK97xeCrwOedOxlgEBYHYGRnizOCMEZyoickcd1bS6TiKRvtjZlICE5G0WOBgHfvr6dHx47FFUjGGVVyuAQCMjiAzY8ZoOj49hUCKBGOw3DKYGAVznBHfpwNeTS4EPPBGKZx0AkbWyGAJ4E8PBvr3FpaInZydra2NkBj2XZZAIGDjYbOOGDnFZ1soxEItkGNQqhTvGFxjjx4Cg2Uec7C52tvOB74Aja8eCd/hNOBo2+sMLIrElSW2NkqxIbGcbhwxvzwr1Jp6EEANkZYFt/Y4UnOCMkHZYAjiRWz+jIcY5qPGc42RxxjPo3V6/R8XxabyT70cWGD6QT6acDVl09AA2HyVVnO5twU4OTjcQQQQd+azjSkWQNr3zlFOy2CwOCAcYO/dWL9CQ84X2BkpzZX4JXvEdI8B3ZJPE1n/R0W0G5tMhiwOyMhmIJI8JIBPhGacDTGnF5iCYo+zOEPR2G2uRtngBwGTuyR369SafhBGGyvZbTAHsdlS2cYyQdlsEd41udYx7KrsJspjZXZGFxwwOivh0dEc/q035z2I+EMH0gkeenA1zpuHOA3AqCSGAG2XA3kY4xt6PCK+xaahZlVXyW3DsX47tx3dj75eOPfDv1nXR0Q4RoMY+CPgkkegsx85oXR0QxiNBs+9wo3cDu9A9ApwNNdYYNgOXwNlWOFc4DoXB3Lw2VY58BroW1wsihkOQc9BHAkEYO8EEEVh/RcOMc1HjAGNgYwAVA8QBI8RNbEMKoMKAo3nAGBvOT6SSaXQ90UUVFcrWTtQ8sepqKNZO1Dyx6morURvWHao/IX1Cs9KXPr/pJXZVvZwFJAG3wAOBWP+kPSf79cfXq+hs3FFKP/AEh6T/frj69MTq7rEsOg4Ly7kJxAru7HLMTwHhYnAHhNS46NpfRSu61cq9/dyNzcrW0XwY4jg4/vOOyJ9A8FcnRHKBpG3cMl3M2/esjmRT4CHzV9DZuKKhvJlr0mlbckgJcRYEsYO7fwdc79k4O7oO7J3EzKsWaBRWnpfScdtBJPM2xHEpZm8A6AOkk4AHSSKW/W/lcvruRhBI1rBk7KRnDkd93G/PgGBv6eNWY7DOUUo2idf9I27hku5m371kcyKfAQ+aYXkx19TSsDbSiO4iwJIwdxB4Oud+yd+7oPmJtx0bTSiiq05ddZpbOzgFvK0UssvvlOG2EU7XmyyVmTYsuiqP5DNc7m5vZYLqeSbai2k22zgowzjxhvsq09eud/Rt0YHaOVYmdGQ4YFOy3Hw7JHnq2c6HdopZdQ+UC+bSVqs93M8TyqjKzdidvsd/nIpmqWaBRS8crWvN5DpaaK2uZYo4gi7KNgZ2AxPjy2PNVjalXly2rrXE8sjTvFPIHZssMbYTB6NyqR46vqLBopR/6Q9J/v1x9ej+kPSf79cfXq+hs0esnah5Y9TUUs2jtd9ISsVkvJ2AGcF+nIH+5oqzEM3Y6ItzEhMEPvV/8AGneHgpRtaVAvroAAATygAcB+sanFsO1R+QvqFJ3rX+33X8RN+I1MUNto/RFuYY/1EPvF/wDGn9keCqx6ou75qztbdAFSSR2IUYH6pRgYHRmTPmq29G9pj8hPZFU31S3vLHxz+qKsztXE5A9VoLqaee4RZBBsBEYZXafaJYqdxwFGM9/wCp1yz6oWz6MluEijjmg2WV0UKSNoAqdniMHPjArh9TX2q88uL1PU85WO4t582PbWrbyKP5CL1o9MxqOEsciMPAF2/WgpnaVjkT7t23+J+E9NPUz7Iqfqi75k0fDEpwJZuy8IRSQPSQfMKhfIJqxBd3M0twiyCBU2EYZXacnsiOnAU4B3b89Aqa9UVo930fDKoysM3Z+ASLsg/WCj6Qqv+RXXWDR08qXOVjnCjnACQjJnG0Bv2TtHeM4IG7GSNTpFo8rup9rLoyaZYY45YF5xHRQpwvFTs4yCM8enFVFyJXzRaagVTulEkbDvjYZh9qqaZa1u4LuLMbxTxMMHBV0IPQRvHmNebfQdtGweO3gRhwZYkDDxEDIrO+NVW/S79UVpLb0hDCOEMWT5UpyfsVKYilI5Q743emLplGczGNB3wh5tcePZHppgV95LtJ9b6XtH6GkEbeKXsPQNoHzU2c0QZWU8GBB8RGKUfXnRvWGlJoo+xEUismOgYVl9YpsdE3ont4pl4SIrj6Sg/wC9XIhOrqNrS8ZR763mIHjif81py7eUOisODAMPERn/AHpWOWTR3M6Zud2BIVlHh5xQT97aq/NU9ND9AQ3LHtdplj4YUIJ+5VyC1a43huNJXUg385PJs46RtEL9gFNDd2At9DPCP/FZsn1YiKWTk/0ebnStpHx2pkZs9IQ7bfYppqtav2C6+Yl9hqZfAVTk9QNpWzDAEGeMEEZB7IcQabL9D2/xEP8Alp+VKfyc91rL+Ij9oU3tTIiPawaLgWIEQxDshwjTvHwUVuaydqHlj1NRSDesO1R+QvqFJ3rX+33X8RN+I1OJYdqj8hfUKTvWv9vuv4ib8RquKHD0b2mPyE9kVTfVLe8sfHP6oquTRvaY/IT2RVN9Ut7yx8c/qirM7V76mvtV55cXqep5ysdxbz5se2tQPqa+1Xnlxep6nnKx3FvPmx7a1b9woXkT7t23+J+E9NPSscifdu2/xPwnpp6mfZGC/s0mieKVQ8cilWU8CDS/658ilzCzSWJ5+LORGSBKo72/c+O/uPgphJJlX3zAZ75A9dEcqt70g+Ig+qpLYE4tbq70dPlDNbTLxHZI3nU8R4CCKYXkl5Rf0mjQzhVuYxk7O5ZE4bQHQQSARw3g9OB0OV/Q8U+irh5EBeFDJG2OyUr3j3jwI6aovkXnK6btcH33OKfCDE/+4HorfcQzenb8W9rNMeEUbv8AVUmlV5ObM3OmLRW35mEjeHYzIfZNXzy46T5nQ0oBw0zJEPOdph9VGqhuTrWaPR16LmWNpQqOoVSActgZyfBtemmPSpT1Q1hsaUSTG6aFTn+8jMp+wL6atbkV0lz+hoMnJiLxH6DZX7rLVL8qevkWluYMcLxNDtglmUgh9nvDoK/bU26m3SXYXduehklH0hst7KemlnCOd1SOjtm5tZwPfxtGT4Y2BH2OfRWTV3TgXU66XO9GeD/OZT6pDUp6oTR3OaLWQcYJkY+S4ZD9rJ6Kou001s6MuLXPbJ4ZAPAqyhvt5qk5gmnU96N5zSjSkboImPiZ8IPsL1fetX7BdfMS+w1Vl1N+jtm1uZ8b5JVjHijXa9cv2VZutX7BdfMS+w1Zv3KTi22tteb2tvI2dnO1noxjfnxV19nSHevf/urPyc91rL+Ij9oU3tat0ihOR4XGLrrjnv8Aw7PO7fyucbfm4UVc2snah5Y9TUU2N6w7VH5C+oUnetf7fdfxE34jU4lh2qPyF9QpUtZtVr1r25ZbS5KtPKQRDIQQZGwRu3ipitNZo3tMfkJ7IqpeqSsma2tJR72OR0P+Iqkfhmra0euIYwdxCLu+iK09Z9BRX1rJbTe9kGMjipG8MPCDg1mXkUp1PGn4YZri3ldUabYaMsQAxTaBXJ6cMCB4DU85bdYIYdFSwl1MtxsoiAgtjaBLYHAAA7++QKpLWnk3v7GQhoXmjz2MsSllI8IG9T4D9tcvROqN7cuEhtZmJ6SjKo8bNgDzmumpvaJNyE2hfTUTDhEkjt4tnZ9bimeqDclmoI0XAxkIe5mxzjD3qgcEXPQM7z0nxCpzWMruqpfqk7ImG0mA7FXkQ+AuFI9g+iud1O+sEMTXFtK6o8pV49o4DbIIKgn4W8HHTv71XHrVq/Ff2kltNnZcbmHFWByrDwg+kZHTSy60cnF/ZOQ0Lyx57GWJS6kd8gb1PgP21ZzNC9OWHWKCDRk8TyLzs6GOOMEFjtYycdCgb8mqT5F7dn03bbIzsc4zeACNxn0kDz1wtFapXtw4SG1mYnp2Cqjxs2FHnNMRyWcnq6LiZ5Sr3Uow7D3qLx2FJ4795O7O7vVeoiGdUlpL9ktx/flb7FX/AJ1GeS7kzTStvLNLNJEEkCLsqpz2IJznxitnll0ZeXelpWjtbh441SNGWJypAUMSCBj3zsN3eq1uRrRD2uiIllRkkdpHZWBDDLEDIO8diq06grnXbkbisrCa5iuJZGiAbZZVAI2gDvG/cCT5qj3IVpLmdMRp0To8R+rtj7UA89MZrNYdcWVxD0ywyIPGyED7cUruregr+2vLecWd0OalRz+pk4Bhno72aS7gZTlA0d1xou7iAyTCxXykG0PtUUoFO6QGGDwI+w0pGkdR71LmSJLW4ZVlZFbmn2SAxUHaxjHA5qYrTD8kGjuY0NajpkUyn/EYsPula72tX7BdfMS+w1bthaiKKONeEaKg8SgD/atTWaMtZXKqCWMMoAAySShwABxNZ+QqXJ84XStmWIAE8ZJJAA7IcSeFNj+mbf8AeIf81PzpSBqjf/ud1/kSflXz3I3/AO53X+TJ+VdLNoaXWDSsDRALNCTtDhIh6D4aKWjROrN5G5L2two2cZaFwM5G7ePAa+UmIbKw7VH5C+oVnpZdV7jTOkJ5YrS8lHNbyGmZQF2sDHGrH1D1b01BfJJfXJkgAfaXny2SVIHYkb9+KxcVWnRVJasafuodaJLOe4leJpJlRGclQGUyJuPgAHnrocv2stxai0jtpniL86zlGIJC7AUbujsm9FPXkW7RVc8olzcWmryss0izotuGl2jtliVDZPHfvqvdWtFafvrZLiC9fm3LAbVwwPYsVO7HfBp6hiKKiHJrou/t7eRdIy87KZMoecL4XZUYyeG8HdVTaa0jpS507c2dndyoedk2FMpVAEBOB3twpMQxFFUCNZNMaDuov0i7TW8p3gsHBGRtFX98rrnODuP2jr8tWlruzuLW6tbiVYZQMoHPNlkIYZH95T9009Ta56KrzlW1tMOhlntpCj3XNiJ1O8Bxtkgj+6CPPUesdDaXudC2r291J1xLI0zs8zKebZcIoPewA2O+xp6i5KKWOS700ukv0cb2XrjaC9ubYyUD++8R71W/yfaJ0lawXX6RmMrMAYjzpfZ2VfPEbt5WlxE9oqnOQDT1zdPedczyzbCw7O2xbGTJnGe/geisM2n7n3Xdbc/LzHOKOa2zsY63DY2eHHfT1F00VXfLnpWa20aklvK8Tm4RSyMQcFJDjI6Nw9Fd7kzu3m0TaySuzuyZZmOSTtHiTU1wJNRS/cnuvdwunDDc3EjwyySQhXclVYsdgjPTkBfpV3OX7T9zay2gtp5YQ6S7QRiM4KYzjxmr6m1y0Vz7vSKwWjTyE7MURkY9OFXJ89UFZ6Q03p2WWW2leOOM7lSXmo1zwQEYLtjiTnw4yKkx2L41k7UPLHqaiqV1Y5RbmMy2elNtnibcxAMilcqUYj3w3ghvHvORgrWhrciGmre1vrtrmaOFWTCmRgoJ5zOBmr00TrFa3TMttcRTMoywjcMQOGTil35LtToNJ3lzHcGQCNdobBAOS+N+Qau7Uvk9ttFySSW7SkyKFO2ykYBzuwoploVrylp1nrPaXI3LKYGJ8lubb7oFeuVOM3mstla8VXmVYeBnLv8Acx6K6PVIWH6i0uBuKSNHny12h+Ga52oM40jrPLdDskjjLg9GdhIx7Teg1Z1tE35de4k3lxfiLXI5H9a7K30RBFPdQRSK0uUeRQwzKxGQe+CDXX5dO4k3lxfiLUH5N+Suzv8ARsVzM04kcyAhGUL2LsowCp6AKk1rlV3aO0hFcRiWCRJI2zh0IKnBwcEd4giqK0BcJHrjO0jKiiS4yzEAb0PSd1XTqtoCOwtUtoS5jQsQXILdmxY5IA6WNUDPq5HpDWi5tpWdEeWYlkxtdipb4QI6KY/I7/VB6ZguBaQQSJLIGdisZDY2goAOz0k9FTblK1cNzoIx7OZbeOOVR07US4YDxqXHoqr9Q9ERWOsxtLhBJsM6xM/wW2duN8cNoqAOG4sCKY0jO476XjQVSPSMmlE0Xo4bWYi0ZPRh3HZfQjX7DTUW8CxoqIMKgCqO8AMD1VQHIvo+NdYLlRwhWfmx3sSqmfqkjz0wdMyKCvP67D51P/WWr2v+1SeQ3smqKvP67D51P/WWr1v+1SeQ3smmXwKB5ANOW1q94bmeKHbWHZ5xwucGTOM8cZHpr1b30c+uSywuskbSLsuhBU4tgDgjwgjzVy+RrUu20m1yLrnP1QjK7DbPvy+c7jn3orb0NoaOy1ujtodrm45Bs7Ryeyt9o5PjY1r5RPOqI7kp/Ex/hy1I+SbuNZ/N/wDJqjnVEdyU/iY/w5akfJN3Gs/m/wDk1Y+FLHfrILqeWPI5mYuWHwTzuFP1sVPeWzTK3tvou5XhLDIx8DZQMPMwYeasXJ1oYXt7pS2bH62GYDPQwmUqfMwU+aoFpC+kMMdtIMdbPLjPEc4V2l8zIT5zXRDS699xLr+Fb2KhXU9XKR6MuGkdUUXPvmYAb44+k7qmuvfcS6/hW9iq15H9XI9IaEuraVnRHugSyY2uwSM/CBHRWJ0qUayas6Jkle5242mlfLkXPHI39iGwOAoqltJ6ISz0nc2yFmWIlQWxtEArxwAOmitaRv8AJ5rsmiru5keJpRICgCsFxh853g1bupfK1HpG8S2S2eMuGO00ikDYUtwA8FS2z1btDGhNrbklVJPMx94eCty00JbROHit4UYZwyRorDO47wM1m2Ki3LRo7n9DXG7fFsyj6DDP3S1Q7qbNHYiu5z8Jo4l+gCze2noq5poldSrgMrAgqQCCD0EHiKx2VlHCuzFGka5zsooUZ7+FHHcKm+NCD8uvcSby4vxFquNQeVyLR1hHatbSSFC52g6gHbctwI8NMBd2kcqbEqJIpwSrqGXdw3HdWh7mrP8AdLb/ACY/ypLNDl8n+ua6VgkmSJogknN4ZgxPYhs7gP7VVdqx/XOf5y4/DarxsbCKEFYY44wTkhFVQT3yFHGvEeioFlMqwxCUkkyBFD5PHssZ30lgpPl5smtdI2mkIhgnZyf78DBhnxqQPo1d2ir5biCKZN6yorr4mAP+9fb7R8UwCzRxyAHIDorAHhkBhx31lt4FjUIiqiruCqAAPEBuFS3gUNyNf1ivfIufx0q/a07XRMETl44Ykc5yyoqscnJyQMnJANblLdigrz+uw+dT/wBZava/7VJ5DeyaxHRMHO89zMXO5zznNrt5AxnaxnON1bbDIweBpbsUX1NPbL7yYfXJWG4/ruPnV/8AVFXhYaLggzzMMUW1gHYRVzjhnZAzjJr4dEwc7z3Mxc7nPObC7ecYztYznG6r7ciu+qI7kp/Ex/hy1I+SbuNZ/N/8mqS3tjHMuzLGkig52XUMMjpw3TvPprJbW6RqEjVUUcFUAKPEBuFTfAojkO7t3vkS/jCozy26B610rI6jEdyBMuBuydzjx7QJ+kKZW00VBE5eKGKNjnLIiqxycnJAzxr7faLhnxz0MUmznG2itjPHG0N3AVfbk00NO6NN1o2WBSA0tuUUnhlkwM+DOKojk+19bQYuLS6tXJ5zaxkK6vshcENuKkAbx9uaZADHCtDSegra4INxbwykcDJGrEecikyC46E0Xc6XvLm92BEjscsdrY2mOQin4RAXf5uGRRTC6cgWO3VUVUUMAFUAAbm4Abq+Vr2R70hpuGzsxPcOEjVF39JOzuVRxLHvVTGsPLvOzEWUCRp0NL2Tnw7IIVfFvqL8retLXl5zSt+ptlEaKDuLADbfxk7vEoqOas6t3N/NzVrGXbGWPBVHfZjuApMRNrPlv0kjAuIJF6QY9n0FSMVbHJ/ynW+kzzRBguMZ5piCHxx2G6cd4gHx8apHWPks0hZQNPIiPGu9zE+0VHfIwDgdJGcVDrW4aJ1kjYq6MGVhxBU5BHiNWyUO1VJa7csF3ZaQnto4oGSJ9lSwfaI2Qd+Gx01Z2omsI0ho+G53BnXDgdDqcN5sjI8BFLZys92rz5wewtZxnKrp5JeUCfSslws8cSCJUI5sNv2iw35J/sirJqiOpq7de+RF7T1e9Zy7IKKKKiqQ1x5Yru0v7i3SGBlikKqWD5IHfw3GpPySa/z6Ve4E6RIIRGV2A2/bLZzkn+yKpHlS7s3vzzeoVYHU09svfJh9cldLJple1RPXrX+20Wg53MkzDKQoRtEd9idyr4T5gcV3dPaUW1tprh/exIzkd/A3DznA89J5pvSsl3cSTzNtSSMWY9HgA7wAwAOgAVnGbVYekuXLSDseaSCFegbBc+dmOD6BWzoXl1vEYdcxQzJ07IMb+Y7182KiWqfJ3faRjMlvGojBwJJG2VJHHZ3EtjvgYrU1u1Lu9Gsouo8K/vZFO0hI6MjgfAcVvUQ0eqWtVvpGATWzZxudG3Oh7zD/AHG41vabuzDbTSqAWjikcA8MohIz4N1Kpyda0No6/jmBPNsQky9BRjv86++Hipo9ajnR91j93m/DasWaqqM/p5vviLb0Sf8Aarl5PNPyX+jobqVVV5OcyEzsjYkZRjJJ4KKUKmn5Eu4Vr45vx5K1lOBOapDW/lrmgvZobWKF4om2A77RLFdzHcQMbWQPFVhcqGs36P0dJKpxK/6qLv7bg7/ogFvMKVK1t2kdY4wWd2Cqo4lmOAPOSKmMKYLUvXK80pDJJPHDHDG6opQNlnKkkb2O4KR9YUVKLDQC2GjILZd+wRtt/adgxY+knzYoptCrXvbX8pvWaYTqdLRV0bLIB2TzsCfAiJgfeb00vV72x/Kb1mmM6nnuS38RJ7EdXLoWZLGGUqwyGBBHfB3GkovodiV0HBWZfQSP9qdmuWdW7MnJtbYk/IR/9azjlpVfdTnIToyYHgLlseDMcVVFys92rz5wewtNVY2EUIKwxxxgnJCIqgnGMkKBvwB6KVXla7tXnzg9ha1jd0Tvqau3XvkRe09XvVEdTV2698iL2nq96zl2QUUUVlSk8qXdm9+eb1CrA6mntl75MPrkqv8AlS7s3vzzeoVYHU09svfJh9cldb0ynXLhIRoS4x0tED4udX8qVymh5c+4k/lxfiLSvVMeg5eq1msNjbRoMKkMYH1R9pOTUV5c7dW0JOxGTG0TL4CZVX1OR56mWhf2aH5qP2BWe6tklQpIiuhxlXUMpwcjIO47wDWN8qSWm3aUvoIseLWGT4zb5rp+5qz/AHS2/wAiL/rXnWaMLo65VQFVbaUAAYAAjbAAHAVq5bCbU0/Il3Ctf8b8eSlYpg9U9ZBo/VKOf4f65Ih35HnkA9G9j4FNXLpEG5dNZ+u9IcwhzFa5TdwMh9+fMQF+ie/W91P+q/P3bXkg/V225O8ZWH/Fd/jZaq1EeWQAZeSRsDpZmY/aSTTeaj6uro+xhtxjaUZkI+E7b2Pp3DwAUvEGzrJ2oeWPU1FGsnah5Y9TUVmKTq97Y/lN6zTGdTz3Jb+Ik9iOlzve2P5Tes0xnU89yW/iJPYjrWXSLOooorm0KU3lZ7tXnzg9habKlN5We7V584PYWt4JU76mrt175EXtPV71RHU1duvfIi9p6vepl2QUUUVlSk8qXdm9+eb1CrA6mntl75MPrkqv+VLuze/PN6hVgdTT2y98mH1yV1vTKccufcSfy4vxFpXqaHlz7iT+XF+ItK9Ux6KdPQv7ND81H7ArcrT0L+zQ/NR+wK3K51RXL1r/AGC6/h5vw2rqVy9a/wBguv4eb8NqTsJnUg0vrCZbCzs1yEthKzd4ySSu2fMhUedqj9bOjrF55o4Yl2nkYIo75Y4rsjc1V0t1pewXGztCKRWK4zkA78Z6cZx4cU5MUgZQynKsAQRwIIyDSUX1o0MrxOMPGzIw7xUkH7QaZjkP0/11opEY5e2PMnyQMofq7voms5RYlmsnah5Y9TUUaydqHlj1NRWYE6ve2P5Tes0xnU89yW/iJPYjpc73tj+U3rNMZ1PPclv4iT2I61l0kWdRRSo6W1+0ilxKqX0+ysjhcP0BiB9lYmO1NdSm8rXdq8+cHsLV1chWmbi7sJpLmV5WFwVDOckARxnA8GSfTVK8rPdq8+cHsLWsZqid9TV2698iL2nq96ojqau3XvkRe09XvUy7IKKKKypSeVLuze/PN6hVgdTT2y98mH1yVX/Kl3Zvfnm9QqwOpp7Ze+TD65K63plOOXPuJP5cX4i0r1NDy5j/APiT+VD+KtK7Ux6KdTQv7ND81H7ArcrT0L+zQ/NR+wKj3KtpCS30RcywyNFIoj2XU4YZlQYHjBI89Y1uqltcvWv9guv4eb8NqVv+kLSf79cfXpkZZWfQRaQlnawJZjxLG3ySfDnNX10FGq6Op71T25H0hKvYx5jhyOLEdk48QOyPG3eql6afkS7hWvjm/HkreV4RUPLxoHrfSfPKMJdLzn013P8A8W+lX3kH0/1tpPmWOEul5v6a70/5L9KrQ5dtA9c6LMqjs7VucHf2DucejDfRpa7O5aKRJEOHRg6nvFTkH0ik5gcXWTtQ8sepqK5v6XW80db3CcJdlsd47LAjzEEeavlYiln150E1lfSRNnZOJIyfhJJvB9Y8YNdrk15RpNFFkKc7byHaZM7LK2ANpTjjgAEHjgbxV6a5ajQ6Vs41c7EyIOalAyVyo3EfCQ9I9FL7rHydaQs2Ie3eRM7pIgXQjv8AY71+kBW9yosDWvlzEkDR2MMkbuCDLKVymf7KqTluOCTu7xqlK6dnq7dysFjtrhyTjAic+ndu89W7yccjbJIlxpEAbJDJbghskcDIRuwP7I49J4guIJxyN6Baz0TGsgKvMxnZTxG2AACDwOyqbqoTla7tXnzg9habKlj5TtWL2XS93JFZ3UiM4KukErKRsrwYLg1nG8q0eTPXwaJedjAZueCDAk2NnYLH+y2ffVPf/kCv7gf9QP8A8qqj3HaQ/cLz/TTf9aPcdpD9wvP9NN/1rWoi1/8A5Ar+4H/UD/8AKrS1L1g/SFjFdCPmud2+w2trGxIye+wM52M8OmlW9x2kP3C8/wBNN/1pk+SGzkh0NbRzRvHIvO5R1KsMzyEZVgCMgg+es5SKXrlS7s3vzzeoVYHU09svfJh9clRXlH1XvZdLXbx2d06NKSrpBKykbt4IXBFTnqfNC3FtJeG4t5odpYtnnYnTawXzjaAzjI9NavSLJ170Ib3R1xbr7507DykIZftUUoEqFSQwIIOCCMEEcQR0GndqqOU/klF67XNkVSdt8kbbkkP9oH4Lnp6D4N5OcatRfUblqNtbpBeQvKIwFSWMjb2RuAZWwCQPhZ83TXE5TOVF9JoIIozDbghiGOXkI4bWNwA7wzv35qJ6T1Tvbdis1rOhHTzbFT4mXKnzGs+hdSL+6cLDaynPwmUog8bvgf71rURzdBaKku7mK3iGXlYKPBniT4AMk+AU3GsEAj0ZcIvBLWRR4liI/wBqjXJjybx6LUyyESXTrhnHvUB4qmftY8cdFSzWaNmsrlVBZmglAAGSSY2AAA4k96s28qTGmn5Eu4Vr45vx5KXT3HaQ/cLz/TTf9aZLkfs5IdDW0c0bxyLzuUdSrDM0hGVYAjIIPnq5dJEtu7ZZY2jcZR1KsO+GGCPQaTXWDRTWl1Nbv76J2TPfAO4+cYPnpz6ofl31NnkvY7m1glm51NmQRRs5DR7gTsA4ypUfRNTCrRyL6e27KWzY74pBLHnHvHBDAeJhn6dFQPQurd/FIWa0u4wVIyYZV6RuyQO99lFa0hrbDtUfkL6hWesFh2qPyF9QrPXJRRRRRRRRRQFFFFAUUVo6Z0otvHtsC2WCgDG8nPSdwGAT5qm1xxuV1Ju1vUVF31yQcUA8cqdAz6gT5q9DW9Twj/8AsWp7z8u/7TzfxSaioz7rl+L/APsWuzojSS3EQkUEbyCDjIKnB4bjw40mUvTGf0/kwm8sdRu0UUVpyFFFFAUUUUBRRRQcrWTtQ8sepqKNZO1Dyx6morURvWHao/IX1Cs9YLDtUfkL6hWes0FFFFFFFFFAUUUUBUZ5QtGSXFnsQglg6tu44Gc4HTxqTUVMsdzVdfB5b4fJj5Me8btRFzqTeOACsu7PwJOkEdHjrEuol5nP67ip7XJ8EYHg8NX5RXKeCSa3XqZ/rWeWXtfHjv8A1RNtqXeogXEpx083J/vVq6h6Okt7JI5Rh9p2OePZMSM97dUhoq4eKY32cPq/1TyfUeKeK4ySfj+uBRRRXV5oooooCiiigKKKKDlaydqHlj1NRRrJ2oeWPU1FaiNK01gxGg5vgq/C8A8FZfdF8n9/+WvtFXUB7ovk/v8A8tHui+T+/wDy0UU1Ae6L5P7/APLR7ovk/v8A8tFFNQHui+T+/wDy0e6L5P7/APLRRTUB7ovk/v8A8tHui+T+/wDy0UU1Ae6L5P7/APLR7ovk/v8A8tFFNQHui+T+/wDy0e6L5P7/APLRRTUB7ovk/v8A8tHui+T+/wDy0UU1Ae6L5P7/APLR7ovk/v8A8tFFNQHui+T+/wDy0e6L5P7/APLRRTUB7ovk/v8A8tHui+T+/wDy0UU1BztO6c2owObx2Q+F4D4KKKK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http://www.electronicbeats.net/wp-content/uploads/2013/04/Holly_Herndon_Book_Electronic_Beats_Magaz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9599"/>
            <a:ext cx="2993546" cy="358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trustcloud.com/wp-content/uploads/2012/10/6673723221_e915cae666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23" y="3201898"/>
            <a:ext cx="6282925" cy="268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pages.bloomsbury.com/images/working/p14249/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8" b="5478"/>
          <a:stretch/>
        </p:blipFill>
        <p:spPr bwMode="auto">
          <a:xfrm>
            <a:off x="6473825" y="2795729"/>
            <a:ext cx="2340429" cy="349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17493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“Sharing” Economy Meets the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Hourglass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Society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</a:endParaRPr>
            </a:p>
          </p:txBody>
        </p:sp>
      </p:grpSp>
      <p:pic>
        <p:nvPicPr>
          <p:cNvPr id="7" name="Picture 4" descr="http://jasoncareers.files.wordpress.com/2011/10/pg-hourglass-strateg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4" r="5661"/>
          <a:stretch/>
        </p:blipFill>
        <p:spPr bwMode="auto">
          <a:xfrm>
            <a:off x="3284022" y="1447800"/>
            <a:ext cx="2575956" cy="513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01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6626" name="Picture 2" descr="C:\Users\mcohen\Documents\MJC Files 2\Writing\Book Chapters\3. Sharing Chapter\Sharing Figures\Sharing Figure 1.0b_Page_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43050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Taxonomy of the “Sharing” </a:t>
            </a:r>
            <a:r>
              <a:rPr lang="en-US" sz="2800" b="1" i="1" dirty="0" smtClean="0">
                <a:latin typeface="+mj-lt"/>
                <a:cs typeface="Times New Roman" panose="02020603050405020304" pitchFamily="18" charset="0"/>
              </a:rPr>
              <a:t>Economy</a:t>
            </a:r>
            <a:endParaRPr lang="en-US" sz="2800" b="1" i="1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17375" y="4470737"/>
            <a:ext cx="1674817" cy="1015663"/>
            <a:chOff x="4917375" y="4470737"/>
            <a:chExt cx="1674817" cy="1015663"/>
          </a:xfrm>
        </p:grpSpPr>
        <p:sp>
          <p:nvSpPr>
            <p:cNvPr id="2" name="TextBox 1"/>
            <p:cNvSpPr txBox="1"/>
            <p:nvPr/>
          </p:nvSpPr>
          <p:spPr>
            <a:xfrm>
              <a:off x="5486400" y="4470737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 smtClean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en-US" sz="6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917375" y="4648200"/>
              <a:ext cx="16748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Communitarian</a:t>
              </a:r>
            </a:p>
            <a:p>
              <a:pPr algn="ctr"/>
              <a:r>
                <a:rPr lang="en-US" b="1" dirty="0" smtClean="0"/>
                <a:t>Provisioning</a:t>
              </a:r>
              <a:endParaRPr lang="en-US" b="1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752600" y="2676524"/>
            <a:ext cx="2667000" cy="1133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564658" y="2514599"/>
            <a:ext cx="1657386" cy="1079143"/>
            <a:chOff x="5162820" y="4470737"/>
            <a:chExt cx="1278555" cy="1015663"/>
          </a:xfrm>
        </p:grpSpPr>
        <p:sp>
          <p:nvSpPr>
            <p:cNvPr id="35" name="TextBox 34"/>
            <p:cNvSpPr txBox="1"/>
            <p:nvPr/>
          </p:nvSpPr>
          <p:spPr>
            <a:xfrm>
              <a:off x="5486400" y="4470737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 smtClean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  <a:endParaRPr lang="en-US" sz="6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162820" y="4699337"/>
              <a:ext cx="12785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Brokered</a:t>
              </a:r>
            </a:p>
            <a:p>
              <a:pPr algn="ctr"/>
              <a:r>
                <a:rPr lang="en-US" b="1" dirty="0" smtClean="0"/>
                <a:t>Freelancing</a:t>
              </a:r>
              <a:endParaRPr lang="en-US" b="1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4724400" y="2589334"/>
            <a:ext cx="2743200" cy="1004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334000" y="2565737"/>
            <a:ext cx="1465188" cy="956262"/>
            <a:chOff x="5222175" y="4470737"/>
            <a:chExt cx="1098891" cy="1015663"/>
          </a:xfrm>
        </p:grpSpPr>
        <p:sp>
          <p:nvSpPr>
            <p:cNvPr id="38" name="TextBox 37"/>
            <p:cNvSpPr txBox="1"/>
            <p:nvPr/>
          </p:nvSpPr>
          <p:spPr>
            <a:xfrm>
              <a:off x="5486400" y="4470737"/>
              <a:ext cx="57419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 smtClean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en-US" sz="6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22175" y="4648200"/>
              <a:ext cx="10988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Serialized</a:t>
              </a:r>
            </a:p>
            <a:p>
              <a:pPr algn="ctr"/>
              <a:r>
                <a:rPr lang="en-US" b="1" dirty="0" smtClean="0"/>
                <a:t>Rental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248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31425</TotalTime>
  <Words>311</Words>
  <Application>Microsoft Office PowerPoint</Application>
  <PresentationFormat>On-screen Show (4:3)</PresentationFormat>
  <Paragraphs>42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Maurie Cohen</dc:creator>
  <cp:lastModifiedBy>Maurie Cohen</cp:lastModifiedBy>
  <cp:revision>163</cp:revision>
  <dcterms:created xsi:type="dcterms:W3CDTF">2014-06-23T19:38:03Z</dcterms:created>
  <dcterms:modified xsi:type="dcterms:W3CDTF">2015-04-24T00:01:04Z</dcterms:modified>
</cp:coreProperties>
</file>