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9"/>
  </p:notesMasterIdLst>
  <p:sldIdLst>
    <p:sldId id="259" r:id="rId2"/>
    <p:sldId id="275" r:id="rId3"/>
    <p:sldId id="302" r:id="rId4"/>
    <p:sldId id="311" r:id="rId5"/>
    <p:sldId id="303" r:id="rId6"/>
    <p:sldId id="276" r:id="rId7"/>
    <p:sldId id="279" r:id="rId8"/>
    <p:sldId id="280" r:id="rId9"/>
    <p:sldId id="278" r:id="rId10"/>
    <p:sldId id="281" r:id="rId11"/>
    <p:sldId id="306" r:id="rId12"/>
    <p:sldId id="282" r:id="rId13"/>
    <p:sldId id="283" r:id="rId14"/>
    <p:sldId id="284" r:id="rId15"/>
    <p:sldId id="285" r:id="rId16"/>
    <p:sldId id="291" r:id="rId17"/>
    <p:sldId id="290" r:id="rId18"/>
    <p:sldId id="286" r:id="rId19"/>
    <p:sldId id="289" r:id="rId20"/>
    <p:sldId id="288" r:id="rId21"/>
    <p:sldId id="312" r:id="rId22"/>
    <p:sldId id="317" r:id="rId23"/>
    <p:sldId id="314" r:id="rId24"/>
    <p:sldId id="313" r:id="rId25"/>
    <p:sldId id="316" r:id="rId26"/>
    <p:sldId id="294" r:id="rId27"/>
    <p:sldId id="295" r:id="rId28"/>
    <p:sldId id="297" r:id="rId29"/>
    <p:sldId id="299" r:id="rId30"/>
    <p:sldId id="300" r:id="rId31"/>
    <p:sldId id="315" r:id="rId32"/>
    <p:sldId id="319" r:id="rId33"/>
    <p:sldId id="301" r:id="rId34"/>
    <p:sldId id="308" r:id="rId35"/>
    <p:sldId id="309" r:id="rId36"/>
    <p:sldId id="320" r:id="rId37"/>
    <p:sldId id="324" r:id="rId38"/>
    <p:sldId id="321" r:id="rId39"/>
    <p:sldId id="322" r:id="rId40"/>
    <p:sldId id="323" r:id="rId41"/>
    <p:sldId id="328" r:id="rId42"/>
    <p:sldId id="329" r:id="rId43"/>
    <p:sldId id="325" r:id="rId44"/>
    <p:sldId id="262" r:id="rId45"/>
    <p:sldId id="326" r:id="rId46"/>
    <p:sldId id="327" r:id="rId47"/>
    <p:sldId id="330" r:id="rId4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ena Wang" initials="RW" lastIdx="6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6699FF"/>
    <a:srgbClr val="FF3300"/>
    <a:srgbClr val="00FFFF"/>
    <a:srgbClr val="92D050"/>
    <a:srgbClr val="CC0000"/>
    <a:srgbClr val="B1E7ED"/>
    <a:srgbClr val="C00000"/>
    <a:srgbClr val="0000FF"/>
    <a:srgbClr val="EAF7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637" autoAdjust="0"/>
    <p:restoredTop sz="94245" autoAdjust="0"/>
  </p:normalViewPr>
  <p:slideViewPr>
    <p:cSldViewPr>
      <p:cViewPr varScale="1">
        <p:scale>
          <a:sx n="89" d="100"/>
          <a:sy n="89" d="100"/>
        </p:scale>
        <p:origin x="845" y="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fld id="{6382ED1D-0E88-4473-8FB1-4920A1566D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99459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B4EFA5D-FC47-4EA1-B03B-8C18C183A957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6627076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B4EFA5D-FC47-4EA1-B03B-8C18C183A957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3580315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B4EFA5D-FC47-4EA1-B03B-8C18C183A957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582173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B46FA95-0210-4C8D-995E-A8D7645DD13A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4354483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5FB6859-CD63-4848-9143-8EF98BD77468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9706815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5FB6859-CD63-4848-9143-8EF98BD77468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7589700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5FB6859-CD63-4848-9143-8EF98BD77468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6323428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5FB6859-CD63-4848-9143-8EF98BD77468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765787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CF17139-0643-483B-B4F2-F4B727DA9798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0969680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5FB6859-CD63-4848-9143-8EF98BD77468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636361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5FB6859-CD63-4848-9143-8EF98BD77468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34195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CAF5DA-2F31-4429-9E65-02D5B178CB9C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0431675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CAF5DA-2F31-4429-9E65-02D5B178CB9C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5091623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CAF5DA-2F31-4429-9E65-02D5B178CB9C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9872429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CAF5DA-2F31-4429-9E65-02D5B178CB9C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8240750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CAF5DA-2F31-4429-9E65-02D5B178CB9C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8362778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CAF5DA-2F31-4429-9E65-02D5B178CB9C}" type="slidenum">
              <a:rPr lang="en-US" smtClean="0"/>
              <a:pPr/>
              <a:t>19</a:t>
            </a:fld>
            <a:endParaRPr lang="en-US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0511169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CAF5DA-2F31-4429-9E65-02D5B178CB9C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5676060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CAF5DA-2F31-4429-9E65-02D5B178CB9C}" type="slidenum">
              <a:rPr lang="en-US" smtClean="0"/>
              <a:pPr/>
              <a:t>21</a:t>
            </a:fld>
            <a:endParaRPr lang="en-US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0602870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CAF5DA-2F31-4429-9E65-02D5B178CB9C}" type="slidenum">
              <a:rPr lang="en-US" smtClean="0"/>
              <a:pPr/>
              <a:t>23</a:t>
            </a:fld>
            <a:endParaRPr lang="en-US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29241485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63BA0C8-68CB-4921-98EC-CEC90AEA00E4}" type="slidenum">
              <a:rPr lang="en-US" smtClean="0"/>
              <a:pPr/>
              <a:t>24</a:t>
            </a:fld>
            <a:endParaRPr lang="en-US" smtClean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2982870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9993577-AB45-4080-AFAF-63A37EE46E71}" type="slidenum">
              <a:rPr lang="en-US" smtClean="0"/>
              <a:pPr/>
              <a:t>26</a:t>
            </a:fld>
            <a:endParaRPr 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81762996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5FB6859-CD63-4848-9143-8EF98BD77468}" type="slidenum">
              <a:rPr lang="en-US" smtClean="0"/>
              <a:pPr/>
              <a:t>27</a:t>
            </a:fld>
            <a:endParaRPr lang="en-US" smtClean="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48324064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1D9DB05-986E-4E3E-9D5F-ACA1BDD8B391}" type="slidenum">
              <a:rPr lang="en-US" smtClean="0"/>
              <a:pPr/>
              <a:t>28</a:t>
            </a:fld>
            <a:endParaRPr lang="en-US" smtClean="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1180252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DF4FB5-1AC8-4ECB-938E-F189F8EB35B1}" type="slidenum">
              <a:rPr lang="en-US" smtClean="0"/>
              <a:pPr/>
              <a:t>29</a:t>
            </a:fld>
            <a:endParaRPr lang="en-US" smtClean="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67810720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F89F72C-7C33-477E-9660-E62F183CD42F}" type="slidenum">
              <a:rPr lang="en-US" smtClean="0"/>
              <a:pPr/>
              <a:t>30</a:t>
            </a:fld>
            <a:endParaRPr lang="en-US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13945419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CAF5DA-2F31-4429-9E65-02D5B178CB9C}" type="slidenum">
              <a:rPr lang="en-US" smtClean="0"/>
              <a:pPr/>
              <a:t>32</a:t>
            </a:fld>
            <a:endParaRPr lang="en-US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90996919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DF4FB5-1AC8-4ECB-938E-F189F8EB35B1}" type="slidenum">
              <a:rPr lang="en-US" smtClean="0"/>
              <a:pPr/>
              <a:t>33</a:t>
            </a:fld>
            <a:endParaRPr lang="en-US" smtClean="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4170502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54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38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18674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235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8475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278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775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617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2276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74751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63875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799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1650" y="912813"/>
            <a:ext cx="1943100" cy="51831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2350" y="912813"/>
            <a:ext cx="5676900" cy="51831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710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22350" y="912813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2235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1028" name="Picture 8" descr="njit_Admin_footer_PPT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69013"/>
            <a:ext cx="9188450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ITC Stone Sans Std Semibold" pitchFamily="-112" charset="0"/>
          <a:ea typeface="ＭＳ Ｐゴシック" pitchFamily="-112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ITC Stone Sans Std Semibold" pitchFamily="-112" charset="0"/>
          <a:ea typeface="ＭＳ Ｐゴシック" pitchFamily="-112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ITC Stone Sans Std Semibold" pitchFamily="-112" charset="0"/>
          <a:ea typeface="ＭＳ Ｐゴシック" pitchFamily="-112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ITC Stone Sans Std Semibold" pitchFamily="-112" charset="0"/>
          <a:ea typeface="ＭＳ Ｐゴシック" pitchFamily="-112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ITC Stone Sans Std Semibold" pitchFamily="-112" charset="0"/>
          <a:ea typeface="ＭＳ Ｐゴシック" pitchFamily="-112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ITC Stone Sans Std Semibold" pitchFamily="-112" charset="0"/>
          <a:ea typeface="ＭＳ Ｐゴシック" pitchFamily="-112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ITC Stone Sans Std Semibold" pitchFamily="-112" charset="0"/>
          <a:ea typeface="ＭＳ Ｐゴシック" pitchFamily="-112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ITC Stone Sans Std Semibold" pitchFamily="-112" charset="0"/>
          <a:ea typeface="ＭＳ Ｐゴシック" pitchFamily="-112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mcohen@njit.edu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image" Target="../media/image48.jpeg"/><Relationship Id="rId7" Type="http://schemas.openxmlformats.org/officeDocument/2006/relationships/image" Target="../media/image5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jpeg"/><Relationship Id="rId11" Type="http://schemas.openxmlformats.org/officeDocument/2006/relationships/image" Target="../media/image56.jpeg"/><Relationship Id="rId5" Type="http://schemas.openxmlformats.org/officeDocument/2006/relationships/image" Target="../media/image50.jpeg"/><Relationship Id="rId10" Type="http://schemas.openxmlformats.org/officeDocument/2006/relationships/image" Target="../media/image55.jpeg"/><Relationship Id="rId4" Type="http://schemas.openxmlformats.org/officeDocument/2006/relationships/image" Target="../media/image49.jpeg"/><Relationship Id="rId9" Type="http://schemas.openxmlformats.org/officeDocument/2006/relationships/image" Target="../media/image54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gif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8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33400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Sustainable Consumption Research and Policy: Retrospect and Prospect</a:t>
            </a:r>
          </a:p>
        </p:txBody>
      </p:sp>
      <p:sp>
        <p:nvSpPr>
          <p:cNvPr id="2" name="Rectangle 1"/>
          <p:cNvSpPr/>
          <p:nvPr/>
        </p:nvSpPr>
        <p:spPr>
          <a:xfrm>
            <a:off x="0" y="19050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Maurie J. Cohen, Director</a:t>
            </a:r>
          </a:p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Science, Technology, and Society Program</a:t>
            </a:r>
          </a:p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Jersey Institute of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Technology</a:t>
            </a:r>
          </a:p>
          <a:p>
            <a:pPr algn="ctr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Newark, NJ USA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mcohen@njit.edu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</a:p>
          <a:p>
            <a:pPr algn="ctr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Associate Fellow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Tellus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Institute</a:t>
            </a:r>
          </a:p>
          <a:p>
            <a:pPr algn="ctr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Boston, MA USA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10886" y="502920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Meeting on Forming a Future </a:t>
            </a:r>
            <a:r>
              <a:rPr lang="en-US" sz="18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Earth Knowledge Action Network </a:t>
            </a:r>
            <a:r>
              <a:rPr lang="en-US" sz="1800" b="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(KAN) on </a:t>
            </a:r>
            <a:r>
              <a:rPr lang="en-US" sz="18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Sustainable Consumption and </a:t>
            </a:r>
            <a:r>
              <a:rPr lang="en-US" sz="1800" b="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Production, 2–3 March 2016</a:t>
            </a:r>
            <a:r>
              <a:rPr lang="en-US" sz="18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Research Institute for Humanity and Nature, Kyoto, Japan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3"/>
          <p:cNvSpPr txBox="1">
            <a:spLocks noChangeArrowheads="1"/>
          </p:cNvSpPr>
          <p:nvPr/>
        </p:nvSpPr>
        <p:spPr bwMode="auto">
          <a:xfrm>
            <a:off x="0" y="1295400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b="0" dirty="0">
                <a:latin typeface="Times New Roman" pitchFamily="18" charset="0"/>
                <a:cs typeface="Times New Roman" pitchFamily="18" charset="0"/>
              </a:rPr>
              <a:t>The last </a:t>
            </a:r>
            <a:r>
              <a:rPr lang="en-US" b="0" dirty="0" smtClean="0">
                <a:latin typeface="Times New Roman" pitchFamily="18" charset="0"/>
                <a:cs typeface="Times New Roman" pitchFamily="18" charset="0"/>
              </a:rPr>
              <a:t>twenty </a:t>
            </a:r>
            <a:r>
              <a:rPr lang="en-US" b="0" dirty="0">
                <a:latin typeface="Times New Roman" pitchFamily="18" charset="0"/>
                <a:cs typeface="Times New Roman" pitchFamily="18" charset="0"/>
              </a:rPr>
              <a:t>years have seen the emergence of </a:t>
            </a:r>
            <a:r>
              <a:rPr lang="en-US" b="0" dirty="0" smtClean="0">
                <a:latin typeface="Times New Roman" pitchFamily="18" charset="0"/>
                <a:cs typeface="Times New Roman" pitchFamily="18" charset="0"/>
              </a:rPr>
              <a:t>an international policy </a:t>
            </a:r>
            <a:r>
              <a:rPr lang="en-US" b="0" dirty="0">
                <a:latin typeface="Times New Roman" pitchFamily="18" charset="0"/>
                <a:cs typeface="Times New Roman" pitchFamily="18" charset="0"/>
              </a:rPr>
              <a:t>agenda organized around the notion of “sustainable consumption” (or “sustainable consumption and production”).</a:t>
            </a:r>
          </a:p>
        </p:txBody>
      </p:sp>
      <p:pic>
        <p:nvPicPr>
          <p:cNvPr id="132100" name="Picture 4" descr="Agenda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711450"/>
            <a:ext cx="2249488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0" name="Text Box 2"/>
          <p:cNvSpPr txBox="1">
            <a:spLocks noChangeArrowheads="1"/>
          </p:cNvSpPr>
          <p:nvPr/>
        </p:nvSpPr>
        <p:spPr bwMode="auto">
          <a:xfrm>
            <a:off x="7913" y="609600"/>
            <a:ext cx="9128205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Overview of Sustainable 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Consumption 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(and Production) Policy</a:t>
            </a:r>
            <a:endParaRPr lang="en-US" sz="2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31" name="Picture 15" descr="http://www.seeklogo.com/images/N/Norden_Nordic_Council_of_Ministers-logo-FB071982D3-seeklogo.com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7250" y="2782888"/>
            <a:ext cx="2667000" cy="26670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32102" name="Picture 6" descr="51951Z74KKL"/>
          <p:cNvPicPr>
            <a:picLocks noChangeAspect="1" noChangeArrowheads="1"/>
          </p:cNvPicPr>
          <p:nvPr/>
        </p:nvPicPr>
        <p:blipFill>
          <a:blip r:embed="rId5" cstate="print"/>
          <a:srcRect l="15764" r="14931"/>
          <a:stretch>
            <a:fillRect/>
          </a:stretch>
        </p:blipFill>
        <p:spPr bwMode="auto">
          <a:xfrm>
            <a:off x="2132013" y="2711450"/>
            <a:ext cx="1946275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2103" name="Picture 7" descr="1849685_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87638" y="2711450"/>
            <a:ext cx="2085975" cy="280828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32104" name="Picture 8" descr="FrontCover-WithLogo_12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381375" y="2668588"/>
            <a:ext cx="2497138" cy="289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2105" name="Picture 9" descr="cover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486275" y="2674938"/>
            <a:ext cx="2032000" cy="288131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32106" name="Picture 10" descr="process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126038" y="3027363"/>
            <a:ext cx="3389312" cy="217646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" name="Picture 15" descr="http://www.eesc.europa.eu/sections/sdo/events/2008-12-10-public-hearing/_DSC0187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124700" y="2628900"/>
            <a:ext cx="2019300" cy="301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824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 Box 2"/>
          <p:cNvSpPr txBox="1">
            <a:spLocks noChangeArrowheads="1"/>
          </p:cNvSpPr>
          <p:nvPr/>
        </p:nvSpPr>
        <p:spPr bwMode="auto">
          <a:xfrm>
            <a:off x="2408459" y="609600"/>
            <a:ext cx="4327083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700" dirty="0" smtClean="0">
                <a:latin typeface="Times New Roman" pitchFamily="18" charset="0"/>
                <a:cs typeface="Times New Roman" pitchFamily="18" charset="0"/>
              </a:rPr>
              <a:t>Tension Between SC and SP</a:t>
            </a:r>
            <a:endParaRPr lang="en-US" sz="27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://hqweb.unep.org/resourceefficiency/portals/24147/new/pdf/consumption/ely/SCP_diagram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01" t="7308" r="13765" b="9883"/>
          <a:stretch/>
        </p:blipFill>
        <p:spPr bwMode="auto">
          <a:xfrm>
            <a:off x="2295237" y="1286436"/>
            <a:ext cx="4553527" cy="4419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4740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 Box 2"/>
          <p:cNvSpPr txBox="1">
            <a:spLocks noChangeArrowheads="1"/>
          </p:cNvSpPr>
          <p:nvPr/>
        </p:nvSpPr>
        <p:spPr bwMode="auto">
          <a:xfrm>
            <a:off x="-239940" y="609600"/>
            <a:ext cx="9623917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Three Waves of Sustainable Consumption Research (1995–Present)</a:t>
            </a:r>
            <a:endParaRPr lang="en-US" sz="25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http://www.gaborcselle.com/blog/images/three_waves_of_people.gif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65" t="17948" r="11563" b="8676"/>
          <a:stretch/>
        </p:blipFill>
        <p:spPr bwMode="auto">
          <a:xfrm>
            <a:off x="1176099" y="1752600"/>
            <a:ext cx="6672501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1347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2102303" y="1781361"/>
            <a:ext cx="2057400" cy="2057400"/>
            <a:chOff x="2102303" y="1760079"/>
            <a:chExt cx="2057400" cy="2057400"/>
          </a:xfrm>
        </p:grpSpPr>
        <p:sp>
          <p:nvSpPr>
            <p:cNvPr id="17" name="Oval 16"/>
            <p:cNvSpPr/>
            <p:nvPr/>
          </p:nvSpPr>
          <p:spPr bwMode="auto">
            <a:xfrm>
              <a:off x="2102303" y="1760079"/>
              <a:ext cx="2057400" cy="2057400"/>
            </a:xfrm>
            <a:prstGeom prst="ellipse">
              <a:avLst/>
            </a:prstGeom>
            <a:solidFill>
              <a:srgbClr val="FF33CC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188028" y="2327114"/>
              <a:ext cx="188595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Environmental/</a:t>
              </a:r>
            </a:p>
            <a:p>
              <a:pPr algn="ctr"/>
              <a:r>
                <a:rPr lang="en-US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Consumer Psychology</a:t>
              </a:r>
              <a:endParaRPr lang="en-US" sz="1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" name="Rectangle 5"/>
          <p:cNvSpPr/>
          <p:nvPr/>
        </p:nvSpPr>
        <p:spPr>
          <a:xfrm>
            <a:off x="0" y="4572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Sustainable Consumption Research (~1995–2008)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3543300" y="3962400"/>
            <a:ext cx="2057400" cy="2057400"/>
            <a:chOff x="1828800" y="2476500"/>
            <a:chExt cx="2057400" cy="2057400"/>
          </a:xfrm>
        </p:grpSpPr>
        <p:sp>
          <p:nvSpPr>
            <p:cNvPr id="11" name="Oval 10"/>
            <p:cNvSpPr/>
            <p:nvPr/>
          </p:nvSpPr>
          <p:spPr bwMode="auto">
            <a:xfrm>
              <a:off x="1828800" y="2476500"/>
              <a:ext cx="2057400" cy="2057400"/>
            </a:xfrm>
            <a:prstGeom prst="ellipse">
              <a:avLst/>
            </a:prstGeom>
            <a:solidFill>
              <a:srgbClr val="92D050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914525" y="3182035"/>
              <a:ext cx="188595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Environmental </a:t>
              </a:r>
              <a:r>
                <a:rPr lang="en-US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Sociology/Politics</a:t>
              </a:r>
              <a:endParaRPr lang="en-US" sz="1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075465" y="1781361"/>
            <a:ext cx="2057400" cy="2057400"/>
            <a:chOff x="5257800" y="2476500"/>
            <a:chExt cx="2057400" cy="2057400"/>
          </a:xfrm>
        </p:grpSpPr>
        <p:sp>
          <p:nvSpPr>
            <p:cNvPr id="15" name="Oval 14"/>
            <p:cNvSpPr/>
            <p:nvPr/>
          </p:nvSpPr>
          <p:spPr bwMode="auto">
            <a:xfrm>
              <a:off x="5257800" y="2476500"/>
              <a:ext cx="2057400" cy="2057400"/>
            </a:xfrm>
            <a:prstGeom prst="ellipse">
              <a:avLst/>
            </a:prstGeom>
            <a:solidFill>
              <a:srgbClr val="CC0000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343525" y="3048409"/>
              <a:ext cx="188595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Industrial </a:t>
              </a:r>
              <a:r>
                <a:rPr lang="en-US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Ecology/Life Cycle Analysis</a:t>
              </a:r>
              <a:endParaRPr lang="en-US" sz="1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950709" y="1845461"/>
            <a:ext cx="3505200" cy="3319477"/>
            <a:chOff x="2950709" y="1845461"/>
            <a:chExt cx="3505200" cy="3319477"/>
          </a:xfrm>
        </p:grpSpPr>
        <p:sp>
          <p:nvSpPr>
            <p:cNvPr id="10" name="Explosion 2 9"/>
            <p:cNvSpPr/>
            <p:nvPr/>
          </p:nvSpPr>
          <p:spPr bwMode="auto">
            <a:xfrm>
              <a:off x="2950709" y="1845461"/>
              <a:ext cx="3505200" cy="3319477"/>
            </a:xfrm>
            <a:prstGeom prst="irregularSeal2">
              <a:avLst/>
            </a:prstGeom>
            <a:solidFill>
              <a:srgbClr val="7030A0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112" charset="-128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760334" y="3182034"/>
              <a:ext cx="1885950" cy="646331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Sustainable</a:t>
              </a:r>
            </a:p>
            <a:p>
              <a:pPr algn="ctr"/>
              <a:r>
                <a:rPr lang="en-US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Consumption</a:t>
              </a:r>
              <a:endParaRPr lang="en-US" sz="1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3815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71615" y="609600"/>
            <a:ext cx="9000797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First Wave (~1995–2008): Setting the Foundations of the Field</a:t>
            </a:r>
            <a:endParaRPr lang="en-US" sz="2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8" name="Picture 6" descr="978185383355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039" y="1755661"/>
            <a:ext cx="2263775" cy="345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8" name="Picture 2" descr="http://ecx.images-amazon.com/images/I/41XjnRnnCVL._SX333_BO1,204,203,200_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4510" y="1752600"/>
            <a:ext cx="2344130" cy="3491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51-gZAYBM3L"/>
          <p:cNvPicPr>
            <a:picLocks noChangeAspect="1" noChangeArrowheads="1"/>
          </p:cNvPicPr>
          <p:nvPr/>
        </p:nvPicPr>
        <p:blipFill>
          <a:blip r:embed="rId5" cstate="print"/>
          <a:srcRect l="16733" r="16733"/>
          <a:stretch>
            <a:fillRect/>
          </a:stretch>
        </p:blipFill>
        <p:spPr bwMode="auto">
          <a:xfrm>
            <a:off x="3315336" y="1752600"/>
            <a:ext cx="2346325" cy="352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 descr="0262162083-f3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38357" y="1752600"/>
            <a:ext cx="2354262" cy="352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6" name="Picture 14" descr="http://www.earthscan.co.uk/images/bookcovers/978184407164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69314" y="1752600"/>
            <a:ext cx="23876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79841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4"/>
          <p:cNvSpPr txBox="1">
            <a:spLocks noChangeArrowheads="1"/>
          </p:cNvSpPr>
          <p:nvPr/>
        </p:nvSpPr>
        <p:spPr bwMode="auto">
          <a:xfrm>
            <a:off x="2897456" y="647163"/>
            <a:ext cx="3323346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Consumption Matters</a:t>
            </a:r>
            <a:endParaRPr lang="en-US" sz="2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1296988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b="0" dirty="0" smtClean="0">
                <a:latin typeface="Times New Roman" pitchFamily="18" charset="0"/>
                <a:cs typeface="Times New Roman" pitchFamily="18" charset="0"/>
              </a:rPr>
              <a:t>In the United States, more than 70 percent of the economy is predicated on household-level consumption.</a:t>
            </a:r>
            <a:endParaRPr lang="en-US" b="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3730" name="Picture 2" descr="http://www.chinaglobaltrade.com/sites/default/files/imagecache/image_large/us-china-trade-data-household-consumption-share-of-gd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2209800"/>
            <a:ext cx="5783512" cy="37320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68158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4"/>
          <p:cNvSpPr txBox="1">
            <a:spLocks noChangeArrowheads="1"/>
          </p:cNvSpPr>
          <p:nvPr/>
        </p:nvSpPr>
        <p:spPr bwMode="auto">
          <a:xfrm>
            <a:off x="1163246" y="647163"/>
            <a:ext cx="681750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Consumption-First Approach to Sustainabilit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y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1296988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b="0" dirty="0" smtClean="0">
                <a:latin typeface="Times New Roman" pitchFamily="18" charset="0"/>
                <a:cs typeface="Times New Roman" pitchFamily="18" charset="0"/>
              </a:rPr>
              <a:t>It is end-use consumers who are responsible for pulling energy and materials through the global system and hence consumption represents an important leverage point for sustainability.</a:t>
            </a:r>
            <a:endParaRPr lang="en-US" b="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9634" name="Picture 2" descr="http://3.bp.blogspot.com/-wdslmwb-FrE/Ts-s2HxdSxI/AAAAAAAAAAs/SmjtwQsHqc8/s1600/black-friday_shoppers-line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0750" y="2667000"/>
            <a:ext cx="4762500" cy="31813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9177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4"/>
          <p:cNvSpPr txBox="1">
            <a:spLocks noChangeArrowheads="1"/>
          </p:cNvSpPr>
          <p:nvPr/>
        </p:nvSpPr>
        <p:spPr bwMode="auto">
          <a:xfrm>
            <a:off x="2820527" y="647163"/>
            <a:ext cx="3477234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Life Cycle 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Perspectives</a:t>
            </a:r>
            <a:endParaRPr lang="en-US" sz="2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1296988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b="0" dirty="0" smtClean="0">
                <a:latin typeface="Times New Roman" pitchFamily="18" charset="0"/>
                <a:cs typeface="Times New Roman" pitchFamily="18" charset="0"/>
              </a:rPr>
              <a:t>Effective sustainability policy and practice requires thinking systemically from the standpoint of product life cycles.</a:t>
            </a:r>
            <a:endParaRPr lang="en-US" b="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7586" name="Picture 2" descr="http://divergentmba.files.wordpress.com/2011/04/screen-shot-2011-04-11-at-10-08-24-am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2514600"/>
            <a:ext cx="7848600" cy="29053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26070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4"/>
          <p:cNvSpPr txBox="1">
            <a:spLocks noChangeArrowheads="1"/>
          </p:cNvSpPr>
          <p:nvPr/>
        </p:nvSpPr>
        <p:spPr bwMode="auto">
          <a:xfrm>
            <a:off x="1169658" y="647163"/>
            <a:ext cx="6804683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Consumption-First Approach to Sustainability</a:t>
            </a:r>
            <a:endParaRPr lang="en-US" sz="2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1296988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b="0" dirty="0" smtClean="0">
                <a:latin typeface="Times New Roman" pitchFamily="18" charset="0"/>
                <a:cs typeface="Times New Roman" pitchFamily="18" charset="0"/>
              </a:rPr>
              <a:t>It </a:t>
            </a:r>
            <a:r>
              <a:rPr lang="en-US" b="0" dirty="0" smtClean="0">
                <a:latin typeface="Times New Roman" pitchFamily="18" charset="0"/>
                <a:cs typeface="Times New Roman" pitchFamily="18" charset="0"/>
              </a:rPr>
              <a:t>is the multitude of ordinary consumption embedded in habituated daily practices that is most salient (e.g., energy use, transportation, food).</a:t>
            </a:r>
            <a:endParaRPr lang="en-US" b="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7826" name="Picture 2" descr="http://covers.openlibrary.org/w/id/266748-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52133" y="2285367"/>
            <a:ext cx="2239734" cy="365823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2257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4"/>
          <p:cNvSpPr txBox="1">
            <a:spLocks noChangeArrowheads="1"/>
          </p:cNvSpPr>
          <p:nvPr/>
        </p:nvSpPr>
        <p:spPr bwMode="auto">
          <a:xfrm>
            <a:off x="895352" y="639763"/>
            <a:ext cx="7353295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600" dirty="0" err="1" smtClean="0">
                <a:latin typeface="Palatino Linotype" pitchFamily="18" charset="0"/>
              </a:rPr>
              <a:t>Servicization</a:t>
            </a:r>
            <a:r>
              <a:rPr lang="en-US" sz="2600" dirty="0" smtClean="0">
                <a:latin typeface="Palatino Linotype" pitchFamily="18" charset="0"/>
              </a:rPr>
              <a:t> </a:t>
            </a:r>
            <a:r>
              <a:rPr lang="en-US" sz="2600" dirty="0">
                <a:latin typeface="Palatino Linotype" pitchFamily="18" charset="0"/>
              </a:rPr>
              <a:t>as an Alternative Business Model</a:t>
            </a:r>
          </a:p>
        </p:txBody>
      </p:sp>
      <p:pic>
        <p:nvPicPr>
          <p:cNvPr id="5" name="Picture 4" descr="0750170402002"/>
          <p:cNvPicPr>
            <a:picLocks noChangeAspect="1" noChangeArrowheads="1"/>
          </p:cNvPicPr>
          <p:nvPr/>
        </p:nvPicPr>
        <p:blipFill>
          <a:blip r:embed="rId3" cstate="print"/>
          <a:srcRect b="9525"/>
          <a:stretch>
            <a:fillRect/>
          </a:stretch>
        </p:blipFill>
        <p:spPr bwMode="auto">
          <a:xfrm>
            <a:off x="647700" y="1371600"/>
            <a:ext cx="7848600" cy="38020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53852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4"/>
          <p:cNvSpPr txBox="1">
            <a:spLocks noChangeArrowheads="1"/>
          </p:cNvSpPr>
          <p:nvPr/>
        </p:nvSpPr>
        <p:spPr bwMode="auto">
          <a:xfrm>
            <a:off x="1219996" y="650557"/>
            <a:ext cx="6160661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Strong vs Weak Sustainable Consumption</a:t>
            </a:r>
            <a:endParaRPr lang="en-US" sz="26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652673" y="1981200"/>
            <a:ext cx="7838655" cy="2971800"/>
            <a:chOff x="381000" y="1600200"/>
            <a:chExt cx="7838655" cy="2971800"/>
          </a:xfrm>
        </p:grpSpPr>
        <p:pic>
          <p:nvPicPr>
            <p:cNvPr id="16386" name="Picture 2" descr="http://t3.gstatic.com/images?q=tbn:ANd9GcQlONeb0lZCtFqu9_l-WE74Onaap2Zi7-s_62eNip_k0woBTEklTC1gCvqmpw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81000" y="1600200"/>
              <a:ext cx="7838655" cy="2971800"/>
            </a:xfrm>
            <a:prstGeom prst="rect">
              <a:avLst/>
            </a:prstGeom>
            <a:noFill/>
          </p:spPr>
        </p:pic>
        <p:sp>
          <p:nvSpPr>
            <p:cNvPr id="10" name="Rectangle 9"/>
            <p:cNvSpPr/>
            <p:nvPr/>
          </p:nvSpPr>
          <p:spPr bwMode="auto">
            <a:xfrm>
              <a:off x="2514600" y="3733800"/>
              <a:ext cx="4572000" cy="76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112" charset="-128"/>
              </a:endParaRPr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3276600" y="2362200"/>
              <a:ext cx="1219200" cy="16764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112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93535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4"/>
          <p:cNvSpPr txBox="1">
            <a:spLocks noChangeArrowheads="1"/>
          </p:cNvSpPr>
          <p:nvPr/>
        </p:nvSpPr>
        <p:spPr bwMode="auto">
          <a:xfrm>
            <a:off x="573354" y="639763"/>
            <a:ext cx="7997317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Weak Sustainable Consumption (Green Consumerism)</a:t>
            </a:r>
            <a:endParaRPr lang="en-US" sz="2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7586" y="1600200"/>
            <a:ext cx="30917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Consumer education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7586" y="2171700"/>
            <a:ext cx="28360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Ecological labeling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7586" y="2743200"/>
            <a:ext cx="30869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Product certification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7586" y="3314700"/>
            <a:ext cx="48378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Energy efficient products and services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7586" y="4186535"/>
            <a:ext cx="29803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Public procurement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5058" name="Picture 2" descr="http://www.proprofs.com/flashcards/upload/q1083216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543049"/>
            <a:ext cx="4286250" cy="3409951"/>
          </a:xfrm>
          <a:prstGeom prst="rect">
            <a:avLst/>
          </a:prstGeom>
          <a:noFill/>
        </p:spPr>
      </p:pic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-62612" y="4876800"/>
            <a:ext cx="9269225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200" b="0" i="1" dirty="0" smtClean="0">
                <a:latin typeface="Times New Roman" pitchFamily="18" charset="0"/>
                <a:cs typeface="Times New Roman" pitchFamily="18" charset="0"/>
              </a:rPr>
              <a:t>Weak sustainable consumption primarily focuses on the quality rather than the quantity of consumption. These types of initiatives all tend to induce rebound effects and other perverse outcomes.</a:t>
            </a:r>
            <a:endParaRPr lang="en-US" sz="2200" b="0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266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1609843" y="609600"/>
            <a:ext cx="592431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Shopping Our Way to Sustainability?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5540" name="Picture 4" descr="Black Friday and the Size of the Sustainable Consumption Challen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1371600"/>
            <a:ext cx="5638800" cy="42291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1663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1308607" y="609600"/>
            <a:ext cx="652678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Toward Strong Sustainable Consumption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5538" name="Picture 2" descr="http://www.thebusinesslogo.com/logo-design-cartoons-character/thumbnails/cartoon-strong-body-builder-logo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9400" y="2895600"/>
            <a:ext cx="3581400" cy="2686052"/>
          </a:xfrm>
          <a:prstGeom prst="rect">
            <a:avLst/>
          </a:prstGeom>
          <a:noFill/>
        </p:spPr>
      </p:pic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0" y="1296988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b="0" dirty="0" smtClean="0">
                <a:latin typeface="Times New Roman" pitchFamily="18" charset="0"/>
                <a:cs typeface="Times New Roman" pitchFamily="18" charset="0"/>
              </a:rPr>
              <a:t>Proponents of strong sustainable consumption have sought to highlight the inadequacies of a singular focus on consumptive efficiency and to develop new notions predicated on an understanding of sufficiency.</a:t>
            </a:r>
            <a:endParaRPr lang="en-US" b="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4622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2357329" y="609600"/>
            <a:ext cx="442935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Ecological Macroeconomics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9394" name="Picture 2" descr="http://ars.els-cdn.com/content/image/1-s2.0-S0921800910005124-gr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01062" y="1676400"/>
            <a:ext cx="5541877" cy="40240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49802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2851019" y="609600"/>
            <a:ext cx="344196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Ecological Overshoot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5298" name="Picture 2" descr="Overshoo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6585" y="1447799"/>
            <a:ext cx="7050830" cy="431863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05986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1668911" y="609600"/>
            <a:ext cx="580620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Economic Growth vs Social Progress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4" descr="http://www.demos.org/sites/default/files/data_bytes/Growth_vs_Progress_12_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6" y="1397553"/>
            <a:ext cx="5029200" cy="424124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05703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4" descr="http://4.bp.blogspot.com/_oPu5yj5B3Yg/TH00eB6YzRI/AAAAAAAAAnM/F_bxiPUSnvE/s1600/nic+marks+-+Happy-Planet-Index-Screenshot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5863" y="1295400"/>
            <a:ext cx="6772275" cy="4620475"/>
          </a:xfrm>
          <a:prstGeom prst="rect">
            <a:avLst/>
          </a:prstGeom>
          <a:noFill/>
        </p:spPr>
      </p:pic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2942400" y="609600"/>
            <a:ext cx="325922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Happy Planet Index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61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assets.panda.org/img/original/fig22_human_dev_and_eco_footprints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1866" y="1066700"/>
            <a:ext cx="7960269" cy="4838800"/>
          </a:xfrm>
          <a:prstGeom prst="rect">
            <a:avLst/>
          </a:prstGeom>
          <a:noFill/>
        </p:spPr>
      </p:pic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-47957" y="609600"/>
            <a:ext cx="923996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Inefficiency (and Inequity) of Global Consumer Capitalism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10" descr="http://evantage360.com/wp-content/uploads/grphcs/GraphicsPac/Hand%20Drawn%20Circles%20and%20Bubbles/PNG/circle-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82462">
            <a:off x="5920510" y="1986040"/>
            <a:ext cx="3497813" cy="2278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0" descr="http://evantage360.com/wp-content/uploads/grphcs/GraphicsPac/Hand%20Drawn%20Circles%20and%20Bubbles/PNG/circle-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82462">
            <a:off x="2613293" y="4018754"/>
            <a:ext cx="4194106" cy="1705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 descr="http://evantage360.com/wp-content/uploads/grphcs/GraphicsPac/Hand%20Drawn%20Circles%20and%20Bubbles/PNG/circle-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82462">
            <a:off x="6352122" y="4082992"/>
            <a:ext cx="2421528" cy="1577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7793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-111579" y="609600"/>
            <a:ext cx="936718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Second Wave (~2008–2015): Toward Strong Sustainable Consumption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http://jsbmorse.com/wp-content/uploads/2016/01/bigstock_Financial_Crisis_Headlines_383910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7271" y="1447800"/>
            <a:ext cx="5789480" cy="3846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1603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4572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Sustainable Consumption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Research (~2008‒2015)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3001537" y="3361730"/>
            <a:ext cx="2057400" cy="2057400"/>
            <a:chOff x="1828800" y="2476500"/>
            <a:chExt cx="2057400" cy="2057400"/>
          </a:xfrm>
        </p:grpSpPr>
        <p:sp>
          <p:nvSpPr>
            <p:cNvPr id="11" name="Oval 10"/>
            <p:cNvSpPr/>
            <p:nvPr/>
          </p:nvSpPr>
          <p:spPr bwMode="auto">
            <a:xfrm>
              <a:off x="1828800" y="2476500"/>
              <a:ext cx="2057400" cy="2057400"/>
            </a:xfrm>
            <a:prstGeom prst="ellipse">
              <a:avLst/>
            </a:prstGeom>
            <a:solidFill>
              <a:srgbClr val="92D050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925411" y="3182035"/>
              <a:ext cx="188595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Environmental </a:t>
              </a:r>
              <a:r>
                <a:rPr lang="en-US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Sociology/Politics</a:t>
              </a:r>
              <a:endParaRPr lang="en-US" sz="1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029200" y="1800567"/>
            <a:ext cx="2057400" cy="2057400"/>
            <a:chOff x="5257800" y="2476500"/>
            <a:chExt cx="2057400" cy="2057400"/>
          </a:xfrm>
        </p:grpSpPr>
        <p:sp>
          <p:nvSpPr>
            <p:cNvPr id="15" name="Oval 14"/>
            <p:cNvSpPr/>
            <p:nvPr/>
          </p:nvSpPr>
          <p:spPr bwMode="auto">
            <a:xfrm>
              <a:off x="5257800" y="2476500"/>
              <a:ext cx="2057400" cy="2057400"/>
            </a:xfrm>
            <a:prstGeom prst="ellipse">
              <a:avLst/>
            </a:prstGeom>
            <a:solidFill>
              <a:srgbClr val="CC0000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343525" y="3038133"/>
              <a:ext cx="188595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Industrial </a:t>
              </a:r>
              <a:r>
                <a:rPr lang="en-US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Ecology/Life Cycle Analysis</a:t>
              </a:r>
              <a:endParaRPr lang="en-US" sz="1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4947557" y="3328601"/>
            <a:ext cx="2057400" cy="2057400"/>
            <a:chOff x="3543300" y="3962400"/>
            <a:chExt cx="2057400" cy="2057400"/>
          </a:xfrm>
        </p:grpSpPr>
        <p:sp>
          <p:nvSpPr>
            <p:cNvPr id="13" name="Oval 12"/>
            <p:cNvSpPr/>
            <p:nvPr/>
          </p:nvSpPr>
          <p:spPr bwMode="auto">
            <a:xfrm>
              <a:off x="3543300" y="3962400"/>
              <a:ext cx="2057400" cy="2057400"/>
            </a:xfrm>
            <a:prstGeom prst="ellipse">
              <a:avLst/>
            </a:prstGeom>
            <a:solidFill>
              <a:srgbClr val="FFFF00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629025" y="4667935"/>
              <a:ext cx="188595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Innovation</a:t>
              </a:r>
            </a:p>
            <a:p>
              <a:pPr algn="ctr"/>
              <a:r>
                <a:rPr lang="en-US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Studies</a:t>
              </a:r>
              <a:endParaRPr lang="en-US" sz="1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2125436" y="1800567"/>
            <a:ext cx="2057400" cy="2057400"/>
            <a:chOff x="1828800" y="2476500"/>
            <a:chExt cx="2057400" cy="2057400"/>
          </a:xfrm>
        </p:grpSpPr>
        <p:sp>
          <p:nvSpPr>
            <p:cNvPr id="19" name="Oval 18"/>
            <p:cNvSpPr/>
            <p:nvPr/>
          </p:nvSpPr>
          <p:spPr bwMode="auto">
            <a:xfrm>
              <a:off x="1828800" y="2476500"/>
              <a:ext cx="2057400" cy="2057400"/>
            </a:xfrm>
            <a:prstGeom prst="ellipse">
              <a:avLst/>
            </a:prstGeom>
            <a:solidFill>
              <a:srgbClr val="FF33CC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925411" y="3008531"/>
              <a:ext cx="188595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Consumer/</a:t>
              </a:r>
            </a:p>
            <a:p>
              <a:pPr algn="ctr"/>
              <a:r>
                <a:rPr lang="en-US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Environmental Psychology</a:t>
              </a:r>
              <a:endParaRPr lang="en-US" sz="1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554186" y="990600"/>
            <a:ext cx="2057400" cy="2057400"/>
            <a:chOff x="3543300" y="990600"/>
            <a:chExt cx="2057400" cy="2057400"/>
          </a:xfrm>
        </p:grpSpPr>
        <p:sp>
          <p:nvSpPr>
            <p:cNvPr id="9" name="Oval 8"/>
            <p:cNvSpPr/>
            <p:nvPr/>
          </p:nvSpPr>
          <p:spPr bwMode="auto">
            <a:xfrm>
              <a:off x="3543300" y="990600"/>
              <a:ext cx="2057400" cy="2057400"/>
            </a:xfrm>
            <a:prstGeom prst="ellipse">
              <a:avLst/>
            </a:prstGeom>
            <a:solidFill>
              <a:srgbClr val="FFC000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3629025" y="1696135"/>
              <a:ext cx="188595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Ecological/New Economics</a:t>
              </a:r>
              <a:endParaRPr lang="en-US" sz="1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2819400" y="1769262"/>
            <a:ext cx="3505200" cy="3319477"/>
            <a:chOff x="3409418" y="1808597"/>
            <a:chExt cx="3505200" cy="3319477"/>
          </a:xfrm>
        </p:grpSpPr>
        <p:sp>
          <p:nvSpPr>
            <p:cNvPr id="24" name="Explosion 2 23"/>
            <p:cNvSpPr/>
            <p:nvPr/>
          </p:nvSpPr>
          <p:spPr bwMode="auto">
            <a:xfrm>
              <a:off x="3409418" y="1808597"/>
              <a:ext cx="3505200" cy="3319477"/>
            </a:xfrm>
            <a:prstGeom prst="irregularSeal2">
              <a:avLst/>
            </a:prstGeom>
            <a:solidFill>
              <a:srgbClr val="7030A0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112" charset="-128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219043" y="3145170"/>
              <a:ext cx="1885950" cy="646331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Sustainable</a:t>
              </a:r>
            </a:p>
            <a:p>
              <a:pPr algn="ctr"/>
              <a:r>
                <a:rPr lang="en-US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Consumption</a:t>
              </a:r>
              <a:endParaRPr lang="en-US" sz="1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63769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6" descr="http://www.pvictor.com/MWG/Home_MWG_files/Victor%20Managin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2250" y="1371600"/>
            <a:ext cx="2790825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2" descr="http://media.wiley.com/product_data/coverImage300/74/07456461/074564617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325" y="1371600"/>
            <a:ext cx="2674938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8" descr="http://www.bu.edu/pardee/files/common/images/publications/Pardee-Paper-GDP-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00" y="1371600"/>
            <a:ext cx="2789238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324229" y="609600"/>
            <a:ext cx="6495561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600" dirty="0" smtClean="0">
                <a:latin typeface="Palatino Linotype" pitchFamily="18" charset="0"/>
              </a:rPr>
              <a:t>Toward Strong Sustainable Consumption</a:t>
            </a:r>
            <a:endParaRPr lang="en-US" sz="2600" dirty="0">
              <a:latin typeface="Palatino Linotyp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4945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1324229" y="609600"/>
            <a:ext cx="6495561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600" dirty="0" smtClean="0">
                <a:latin typeface="Palatino Linotype" pitchFamily="18" charset="0"/>
              </a:rPr>
              <a:t>Toward Strong Sustainable Consumption</a:t>
            </a:r>
            <a:endParaRPr lang="en-US" sz="2600" dirty="0">
              <a:latin typeface="Palatino Linotype" pitchFamily="18" charset="0"/>
            </a:endParaRPr>
          </a:p>
        </p:txBody>
      </p:sp>
      <p:pic>
        <p:nvPicPr>
          <p:cNvPr id="21507" name="Picture 4" descr="http://img.infibeam.com/img/427ae221/196/5/978159558519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387475"/>
            <a:ext cx="2895600" cy="41370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1509" name="Picture 6" descr="http://2.bp.blogspot.com/_6ifUaMOQM2c/S13sh7h7KjI/AAAAAAAAAVs/8PWLSUU2Heo/s320/Growth_Isnt_Possibl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08163" y="1371600"/>
            <a:ext cx="2732087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2" descr="http://www.paradiso-fp7.eu/image/news/Beyond_GDP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02000" y="1828800"/>
            <a:ext cx="3957638" cy="2981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" name="Picture 4" descr="http://rgr-static1.tangentlabs.co.uk/images/bau/97818440/9781844078943/0/0/plain/prosperity-without-growth-economics-for-a-finite-planet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19800" y="1338263"/>
            <a:ext cx="3048000" cy="426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07201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5334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Sustainable Consumption and the “New Economics”</a:t>
            </a:r>
          </a:p>
        </p:txBody>
      </p:sp>
      <p:pic>
        <p:nvPicPr>
          <p:cNvPr id="8196" name="Picture 4" descr="http://ecx.images-amazon.com/images/I/41CcUyjV-OL._SX368_BO1,204,203,200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157" y="1453047"/>
            <a:ext cx="2555346" cy="344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http://ecx.images-amazon.com/images/I/51xwzGqWG3L._SX329_BO1,204,203,200_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4674" y="1453046"/>
            <a:ext cx="2285999" cy="3446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4" name="Picture 12" descr="http://ecx.images-amazon.com/images/I/51zwwLxDmIL._SX295_BO1,204,203,200_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5844" y="1453045"/>
            <a:ext cx="2051184" cy="3446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6" name="Picture 14" descr="http://ecx.images-amazon.com/images/I/31%2Bi0mKXpvL._SX329_BO1,204,203,200_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453045"/>
            <a:ext cx="2286000" cy="3446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7604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4"/>
          <p:cNvSpPr txBox="1">
            <a:spLocks noChangeArrowheads="1"/>
          </p:cNvSpPr>
          <p:nvPr/>
        </p:nvSpPr>
        <p:spPr bwMode="auto">
          <a:xfrm>
            <a:off x="2522541" y="639763"/>
            <a:ext cx="4068743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600" dirty="0" smtClean="0">
                <a:latin typeface="Palatino Linotype" pitchFamily="18" charset="0"/>
              </a:rPr>
              <a:t>Rising Income Inequality</a:t>
            </a:r>
            <a:endParaRPr lang="en-US" sz="2600" dirty="0">
              <a:latin typeface="Palatino Linotype" pitchFamily="18" charset="0"/>
            </a:endParaRPr>
          </a:p>
        </p:txBody>
      </p:sp>
      <p:pic>
        <p:nvPicPr>
          <p:cNvPr id="1026" name="Picture 2" descr="http://ineteconomics.org/uploads/downloads/Top-Incomes-Max-Roser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38"/>
          <a:stretch/>
        </p:blipFill>
        <p:spPr bwMode="auto">
          <a:xfrm>
            <a:off x="1053255" y="1295400"/>
            <a:ext cx="7007315" cy="464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0" descr="http://evantage360.com/wp-content/uploads/grphcs/GraphicsPac/Hand%20Drawn%20Circles%20and%20Bubbles/PNG/circle-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82462">
            <a:off x="2841621" y="2904810"/>
            <a:ext cx="2421528" cy="1577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0" descr="http://evantage360.com/wp-content/uploads/grphcs/GraphicsPac/Hand%20Drawn%20Circles%20and%20Bubbles/PNG/circle-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82462">
            <a:off x="6346822" y="3590610"/>
            <a:ext cx="2421528" cy="1577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9205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4"/>
          <p:cNvSpPr txBox="1">
            <a:spLocks noChangeArrowheads="1"/>
          </p:cNvSpPr>
          <p:nvPr/>
        </p:nvSpPr>
        <p:spPr bwMode="auto">
          <a:xfrm>
            <a:off x="2606686" y="639763"/>
            <a:ext cx="3930628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600" dirty="0" smtClean="0">
                <a:latin typeface="Palatino Linotype" pitchFamily="18" charset="0"/>
              </a:rPr>
              <a:t>Reduction in Work Time</a:t>
            </a:r>
            <a:endParaRPr lang="en-US" sz="2600" dirty="0">
              <a:latin typeface="Palatino Linotype" pitchFamily="18" charset="0"/>
            </a:endParaRPr>
          </a:p>
        </p:txBody>
      </p:sp>
      <p:pic>
        <p:nvPicPr>
          <p:cNvPr id="12293" name="Picture 5" descr="http://www.adamsmith.org/images/stories/working%20hours%20over%20tim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03752" y="1362075"/>
            <a:ext cx="4536497" cy="44291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41846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4"/>
          <p:cNvSpPr txBox="1">
            <a:spLocks noChangeArrowheads="1"/>
          </p:cNvSpPr>
          <p:nvPr/>
        </p:nvSpPr>
        <p:spPr bwMode="auto">
          <a:xfrm>
            <a:off x="1415527" y="639763"/>
            <a:ext cx="6312946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600" dirty="0" smtClean="0">
                <a:latin typeface="Palatino Linotype" pitchFamily="18" charset="0"/>
              </a:rPr>
              <a:t>Alternative </a:t>
            </a:r>
            <a:r>
              <a:rPr lang="en-US" sz="2600" dirty="0">
                <a:latin typeface="Palatino Linotype" pitchFamily="18" charset="0"/>
              </a:rPr>
              <a:t>Modes of Goods Ownership</a:t>
            </a:r>
          </a:p>
        </p:txBody>
      </p:sp>
      <p:pic>
        <p:nvPicPr>
          <p:cNvPr id="168962" name="Picture 2" descr="http://dfwdriveyourdream.com/blog/wp-content/uploads/2008/06/zip-car-yellow-mini-cooper-imag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9050" y="1524000"/>
            <a:ext cx="65659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23971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4"/>
          <p:cNvSpPr txBox="1">
            <a:spLocks noChangeArrowheads="1"/>
          </p:cNvSpPr>
          <p:nvPr/>
        </p:nvSpPr>
        <p:spPr bwMode="auto">
          <a:xfrm>
            <a:off x="1416329" y="639763"/>
            <a:ext cx="6311343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600" dirty="0" smtClean="0">
                <a:latin typeface="Palatino Linotype" pitchFamily="18" charset="0"/>
              </a:rPr>
              <a:t>Sustainable Systems Innovation and the</a:t>
            </a:r>
          </a:p>
          <a:p>
            <a:pPr algn="ctr"/>
            <a:r>
              <a:rPr lang="en-US" sz="2600" dirty="0" smtClean="0">
                <a:latin typeface="Palatino Linotype" pitchFamily="18" charset="0"/>
              </a:rPr>
              <a:t>Redesign of Socio-technical Systems</a:t>
            </a:r>
            <a:endParaRPr lang="en-US" sz="2600" dirty="0">
              <a:latin typeface="Palatino Linotype" pitchFamily="18" charset="0"/>
            </a:endParaRPr>
          </a:p>
        </p:txBody>
      </p:sp>
      <p:pic>
        <p:nvPicPr>
          <p:cNvPr id="47106" name="Picture 2" descr="http://systeminnovationforsustainability.files.wordpress.com/2011/07/mlpmodel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1200" y="1752600"/>
            <a:ext cx="5181600" cy="42093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75402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4"/>
          <p:cNvSpPr txBox="1">
            <a:spLocks noChangeArrowheads="1"/>
          </p:cNvSpPr>
          <p:nvPr/>
        </p:nvSpPr>
        <p:spPr bwMode="auto">
          <a:xfrm>
            <a:off x="527475" y="639763"/>
            <a:ext cx="8089074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600" dirty="0" smtClean="0">
                <a:latin typeface="Palatino Linotype" pitchFamily="18" charset="0"/>
              </a:rPr>
              <a:t>Increasing Complexity of Sustainable Consumption</a:t>
            </a:r>
            <a:endParaRPr lang="en-US" sz="2600" dirty="0">
              <a:latin typeface="Palatino Linotype" pitchFamily="18" charset="0"/>
            </a:endParaRPr>
          </a:p>
        </p:txBody>
      </p:sp>
      <p:pic>
        <p:nvPicPr>
          <p:cNvPr id="111618" name="Picture 2" descr="http://agreenliving.org/wp-content/uploads/2009/11/95a768dbf6The-New-Economics-1.jpg"/>
          <p:cNvPicPr>
            <a:picLocks noChangeAspect="1" noChangeArrowheads="1"/>
          </p:cNvPicPr>
          <p:nvPr/>
        </p:nvPicPr>
        <p:blipFill>
          <a:blip r:embed="rId3" cstate="print"/>
          <a:srcRect l="11797"/>
          <a:stretch>
            <a:fillRect/>
          </a:stretch>
        </p:blipFill>
        <p:spPr bwMode="auto">
          <a:xfrm>
            <a:off x="3148013" y="1295400"/>
            <a:ext cx="2847975" cy="18288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11620" name="Picture 4" descr="http://bookcoverarchive.com/images/books/happiness.larg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38800" y="1282700"/>
            <a:ext cx="1973263" cy="3025775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11622" name="Picture 6" descr="http://www.knox.edu/Images/_News/news_media/img/2004/kasser-consumer-1s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78488" y="3100388"/>
            <a:ext cx="1916112" cy="28956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11624" name="Picture 8" descr="http://www.enviroscopy.com/uploads/ESYOffer/industrial.s.jpg"/>
          <p:cNvPicPr>
            <a:picLocks noChangeAspect="1" noChangeArrowheads="1"/>
          </p:cNvPicPr>
          <p:nvPr/>
        </p:nvPicPr>
        <p:blipFill>
          <a:blip r:embed="rId6" cstate="print"/>
          <a:srcRect l="8704" r="4253"/>
          <a:stretch>
            <a:fillRect/>
          </a:stretch>
        </p:blipFill>
        <p:spPr bwMode="auto">
          <a:xfrm>
            <a:off x="3429000" y="3632200"/>
            <a:ext cx="2286000" cy="24003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11628" name="Picture 12" descr="http://mitpress.mit.edu/images/products/books/9780262193832-f3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600200" y="3124200"/>
            <a:ext cx="1968500" cy="28956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11630" name="Picture 14" descr="http://3.bp.blogspot.com/_F07jmD9kYSI/SpSP7eXz2uI/AAAAAAAAAHs/9AhtPU41Oqk/s400/MPW0034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600200" y="1282700"/>
            <a:ext cx="1981200" cy="266858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11632" name="Picture 16" descr="http://www.leapmedia.co.uk/Library/Chris/Low%20Carbon%20Futures%20Logo%20RGB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939800" y="2819400"/>
            <a:ext cx="3784600" cy="1752600"/>
          </a:xfrm>
          <a:prstGeom prst="rect">
            <a:avLst/>
          </a:pr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0"/>
          </a:gradFill>
          <a:ln w="25400">
            <a:solidFill>
              <a:schemeClr val="tx1"/>
            </a:solidFill>
          </a:ln>
        </p:spPr>
      </p:pic>
      <p:pic>
        <p:nvPicPr>
          <p:cNvPr id="111634" name="Picture 18" descr="http://ec1.images-amazon.com/images/I/41PSP94F6NL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581400" y="2286000"/>
            <a:ext cx="2036763" cy="2925763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11636" name="Picture 20" descr="http://veryrandomthoughts.files.wordpress.com/2009/09/fair-trade-logo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257800" y="2819400"/>
            <a:ext cx="2971800" cy="176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85621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ecx.images-amazon.com/images/I/51MQwChOLwL._SX323_BO1,204,203,200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7971" y="1447800"/>
            <a:ext cx="2888099" cy="4434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221231" y="609600"/>
            <a:ext cx="670157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Third Wave (~2015–Present): Post-consumerism?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2789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271392" y="609600"/>
            <a:ext cx="860126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ustainable Consumption (~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2015–Present): Post-consumerism?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3881551" y="2326332"/>
            <a:ext cx="1246414" cy="1219200"/>
            <a:chOff x="3554186" y="1828800"/>
            <a:chExt cx="1246414" cy="1219200"/>
          </a:xfrm>
        </p:grpSpPr>
        <p:sp>
          <p:nvSpPr>
            <p:cNvPr id="5" name="Oval 4"/>
            <p:cNvSpPr/>
            <p:nvPr/>
          </p:nvSpPr>
          <p:spPr bwMode="auto">
            <a:xfrm>
              <a:off x="3554186" y="1828800"/>
              <a:ext cx="1246414" cy="1219200"/>
            </a:xfrm>
            <a:prstGeom prst="ellipse">
              <a:avLst/>
            </a:prstGeom>
            <a:solidFill>
              <a:srgbClr val="FFC000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606120" y="2179648"/>
              <a:ext cx="114254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Ecological Economics</a:t>
              </a:r>
              <a:endParaRPr lang="en-US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3189544" y="3925784"/>
            <a:ext cx="1395866" cy="1219200"/>
            <a:chOff x="1854767" y="3314700"/>
            <a:chExt cx="1395866" cy="1219200"/>
          </a:xfrm>
        </p:grpSpPr>
        <p:sp>
          <p:nvSpPr>
            <p:cNvPr id="7" name="Oval 6"/>
            <p:cNvSpPr/>
            <p:nvPr/>
          </p:nvSpPr>
          <p:spPr bwMode="auto">
            <a:xfrm>
              <a:off x="1929493" y="3314700"/>
              <a:ext cx="1246414" cy="1219200"/>
            </a:xfrm>
            <a:prstGeom prst="ellipse">
              <a:avLst/>
            </a:prstGeom>
            <a:solidFill>
              <a:srgbClr val="92D050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854767" y="3662690"/>
              <a:ext cx="139586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Environmental Sociology</a:t>
              </a:r>
              <a:endParaRPr lang="en-US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4292715" y="4114800"/>
            <a:ext cx="1246414" cy="1219200"/>
            <a:chOff x="3903464" y="4800600"/>
            <a:chExt cx="1246414" cy="1219200"/>
          </a:xfrm>
        </p:grpSpPr>
        <p:sp>
          <p:nvSpPr>
            <p:cNvPr id="10" name="Oval 9"/>
            <p:cNvSpPr/>
            <p:nvPr/>
          </p:nvSpPr>
          <p:spPr bwMode="auto">
            <a:xfrm>
              <a:off x="3903464" y="4800600"/>
              <a:ext cx="1246414" cy="1219200"/>
            </a:xfrm>
            <a:prstGeom prst="ellipse">
              <a:avLst/>
            </a:prstGeom>
            <a:solidFill>
              <a:srgbClr val="FFFF00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929431" y="5148590"/>
              <a:ext cx="11944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Innovation</a:t>
              </a:r>
            </a:p>
            <a:p>
              <a:pPr algn="ctr"/>
              <a:r>
                <a:rPr lang="en-US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Studies</a:t>
              </a:r>
              <a:endParaRPr lang="en-US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780205" y="3050232"/>
            <a:ext cx="1246414" cy="1219200"/>
            <a:chOff x="5257800" y="3314700"/>
            <a:chExt cx="1246414" cy="1219200"/>
          </a:xfrm>
        </p:grpSpPr>
        <p:sp>
          <p:nvSpPr>
            <p:cNvPr id="12" name="Oval 11"/>
            <p:cNvSpPr/>
            <p:nvPr/>
          </p:nvSpPr>
          <p:spPr bwMode="auto">
            <a:xfrm>
              <a:off x="5257800" y="3314700"/>
              <a:ext cx="1246414" cy="1219200"/>
            </a:xfrm>
            <a:prstGeom prst="ellipse">
              <a:avLst/>
            </a:prstGeom>
            <a:solidFill>
              <a:srgbClr val="CC0000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309734" y="3541068"/>
              <a:ext cx="114254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Industrial </a:t>
              </a:r>
              <a:r>
                <a:rPr lang="en-US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Ecology/Life Cycle Analysis</a:t>
              </a:r>
              <a:endParaRPr lang="en-US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242" name="Group 9241"/>
          <p:cNvGrpSpPr/>
          <p:nvPr/>
        </p:nvGrpSpPr>
        <p:grpSpPr>
          <a:xfrm>
            <a:off x="5100779" y="5369359"/>
            <a:ext cx="1395866" cy="955241"/>
            <a:chOff x="2610076" y="5098487"/>
            <a:chExt cx="1395866" cy="955241"/>
          </a:xfrm>
        </p:grpSpPr>
        <p:sp>
          <p:nvSpPr>
            <p:cNvPr id="54" name="Oval 53"/>
            <p:cNvSpPr/>
            <p:nvPr/>
          </p:nvSpPr>
          <p:spPr bwMode="auto">
            <a:xfrm>
              <a:off x="2814240" y="5098487"/>
              <a:ext cx="987539" cy="955241"/>
            </a:xfrm>
            <a:prstGeom prst="ellipse">
              <a:avLst/>
            </a:prstGeom>
            <a:solidFill>
              <a:srgbClr val="92D050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2610076" y="5345275"/>
              <a:ext cx="139586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Knowledge</a:t>
              </a:r>
            </a:p>
            <a:p>
              <a:pPr algn="ctr"/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Brokerage</a:t>
              </a:r>
            </a:p>
          </p:txBody>
        </p:sp>
      </p:grpSp>
      <p:grpSp>
        <p:nvGrpSpPr>
          <p:cNvPr id="134" name="Group 133"/>
          <p:cNvGrpSpPr/>
          <p:nvPr/>
        </p:nvGrpSpPr>
        <p:grpSpPr>
          <a:xfrm>
            <a:off x="56007" y="2541189"/>
            <a:ext cx="1593908" cy="3435149"/>
            <a:chOff x="14893" y="2541189"/>
            <a:chExt cx="1593908" cy="3435149"/>
          </a:xfrm>
        </p:grpSpPr>
        <p:grpSp>
          <p:nvGrpSpPr>
            <p:cNvPr id="9216" name="Group 9215"/>
            <p:cNvGrpSpPr/>
            <p:nvPr/>
          </p:nvGrpSpPr>
          <p:grpSpPr>
            <a:xfrm>
              <a:off x="14893" y="5209145"/>
              <a:ext cx="1593908" cy="579089"/>
              <a:chOff x="304799" y="5107952"/>
              <a:chExt cx="1593908" cy="579089"/>
            </a:xfrm>
            <a:solidFill>
              <a:srgbClr val="00FFFF"/>
            </a:solidFill>
          </p:grpSpPr>
          <p:sp>
            <p:nvSpPr>
              <p:cNvPr id="32" name="Oval 31"/>
              <p:cNvSpPr/>
              <p:nvPr/>
            </p:nvSpPr>
            <p:spPr bwMode="auto">
              <a:xfrm>
                <a:off x="387608" y="5107952"/>
                <a:ext cx="1381239" cy="579089"/>
              </a:xfrm>
              <a:prstGeom prst="ellipse">
                <a:avLst/>
              </a:prstGeom>
              <a:grpFill/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304799" y="5257800"/>
                <a:ext cx="159390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Marketing</a:t>
                </a:r>
                <a:endPara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9221" name="Group 9220"/>
            <p:cNvGrpSpPr/>
            <p:nvPr/>
          </p:nvGrpSpPr>
          <p:grpSpPr>
            <a:xfrm>
              <a:off x="38419" y="4499677"/>
              <a:ext cx="1546857" cy="579089"/>
              <a:chOff x="38419" y="4478598"/>
              <a:chExt cx="1546857" cy="579089"/>
            </a:xfrm>
          </p:grpSpPr>
          <p:sp>
            <p:nvSpPr>
              <p:cNvPr id="35" name="Oval 34"/>
              <p:cNvSpPr/>
              <p:nvPr/>
            </p:nvSpPr>
            <p:spPr bwMode="auto">
              <a:xfrm>
                <a:off x="121228" y="4478598"/>
                <a:ext cx="1381239" cy="579089"/>
              </a:xfrm>
              <a:prstGeom prst="ellipse">
                <a:avLst/>
              </a:prstGeom>
              <a:solidFill>
                <a:srgbClr val="00FFFF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38419" y="4643884"/>
                <a:ext cx="1546857" cy="1315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Ethics</a:t>
                </a:r>
                <a:endPara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9217" name="Group 9216"/>
            <p:cNvGrpSpPr/>
            <p:nvPr/>
          </p:nvGrpSpPr>
          <p:grpSpPr>
            <a:xfrm>
              <a:off x="38419" y="3790210"/>
              <a:ext cx="1546857" cy="579089"/>
              <a:chOff x="365" y="3752293"/>
              <a:chExt cx="1546857" cy="579089"/>
            </a:xfrm>
          </p:grpSpPr>
          <p:sp>
            <p:nvSpPr>
              <p:cNvPr id="46" name="Oval 45"/>
              <p:cNvSpPr/>
              <p:nvPr/>
            </p:nvSpPr>
            <p:spPr bwMode="auto">
              <a:xfrm>
                <a:off x="75091" y="3752293"/>
                <a:ext cx="1381239" cy="579089"/>
              </a:xfrm>
              <a:prstGeom prst="ellipse">
                <a:avLst/>
              </a:prstGeom>
              <a:solidFill>
                <a:srgbClr val="00FFFF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365" y="3805535"/>
                <a:ext cx="154685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New</a:t>
                </a:r>
              </a:p>
              <a:p>
                <a:pPr algn="ctr"/>
                <a:r>
                  <a:rPr lang="en-US" sz="1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Business Models</a:t>
                </a:r>
                <a:endPara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1" name="Group 20"/>
            <p:cNvGrpSpPr/>
            <p:nvPr/>
          </p:nvGrpSpPr>
          <p:grpSpPr>
            <a:xfrm>
              <a:off x="38419" y="3080743"/>
              <a:ext cx="1546857" cy="579089"/>
              <a:chOff x="153532" y="738787"/>
              <a:chExt cx="1546857" cy="579089"/>
            </a:xfrm>
          </p:grpSpPr>
          <p:sp>
            <p:nvSpPr>
              <p:cNvPr id="51" name="Oval 50"/>
              <p:cNvSpPr/>
              <p:nvPr/>
            </p:nvSpPr>
            <p:spPr bwMode="auto">
              <a:xfrm>
                <a:off x="236340" y="738787"/>
                <a:ext cx="1381239" cy="579089"/>
              </a:xfrm>
              <a:prstGeom prst="ellipse">
                <a:avLst/>
              </a:prstGeom>
              <a:solidFill>
                <a:srgbClr val="00FFFF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153532" y="788465"/>
                <a:ext cx="154685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Standards/ </a:t>
                </a:r>
                <a:r>
                  <a:rPr lang="en-US" sz="1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Accreditation</a:t>
                </a:r>
                <a:endPara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9219" name="TextBox 9218"/>
            <p:cNvSpPr txBox="1"/>
            <p:nvPr/>
          </p:nvSpPr>
          <p:spPr>
            <a:xfrm>
              <a:off x="76200" y="2620325"/>
              <a:ext cx="143020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Business Cluster</a:t>
              </a:r>
              <a:endPara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220" name="Rectangle 9219"/>
            <p:cNvSpPr/>
            <p:nvPr/>
          </p:nvSpPr>
          <p:spPr bwMode="auto">
            <a:xfrm>
              <a:off x="31702" y="2541189"/>
              <a:ext cx="1503184" cy="3435149"/>
            </a:xfrm>
            <a:prstGeom prst="rect">
              <a:avLst/>
            </a:prstGeom>
            <a:noFill/>
            <a:ln w="38100" cap="flat" cmpd="sng" algn="ctr">
              <a:solidFill>
                <a:srgbClr val="FF33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112" charset="-128"/>
              </a:endParaRPr>
            </a:p>
          </p:txBody>
        </p:sp>
      </p:grpSp>
      <p:grpSp>
        <p:nvGrpSpPr>
          <p:cNvPr id="9243" name="Group 9242"/>
          <p:cNvGrpSpPr/>
          <p:nvPr/>
        </p:nvGrpSpPr>
        <p:grpSpPr>
          <a:xfrm>
            <a:off x="5702771" y="4460631"/>
            <a:ext cx="1395866" cy="955241"/>
            <a:chOff x="5102904" y="5060296"/>
            <a:chExt cx="1395866" cy="955241"/>
          </a:xfrm>
        </p:grpSpPr>
        <p:sp>
          <p:nvSpPr>
            <p:cNvPr id="79" name="Oval 78"/>
            <p:cNvSpPr/>
            <p:nvPr/>
          </p:nvSpPr>
          <p:spPr bwMode="auto">
            <a:xfrm>
              <a:off x="5307068" y="5060296"/>
              <a:ext cx="987539" cy="955241"/>
            </a:xfrm>
            <a:prstGeom prst="ellipse">
              <a:avLst/>
            </a:prstGeom>
            <a:solidFill>
              <a:srgbClr val="92D050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5102904" y="5214751"/>
              <a:ext cx="139586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Sustainable</a:t>
              </a:r>
            </a:p>
            <a:p>
              <a:pPr algn="ctr"/>
              <a:r>
                <a:rPr lang="en-US" sz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System</a:t>
              </a:r>
            </a:p>
            <a:p>
              <a:pPr algn="ctr"/>
              <a:r>
                <a:rPr lang="en-US" sz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Innovation</a:t>
              </a:r>
              <a:endParaRPr 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cxnSp>
        <p:nvCxnSpPr>
          <p:cNvPr id="9229" name="Straight Arrow Connector 9228"/>
          <p:cNvCxnSpPr/>
          <p:nvPr/>
        </p:nvCxnSpPr>
        <p:spPr bwMode="auto">
          <a:xfrm>
            <a:off x="5337723" y="5176729"/>
            <a:ext cx="225892" cy="23551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stealth"/>
          </a:ln>
          <a:effectLst/>
        </p:spPr>
      </p:cxnSp>
      <p:cxnSp>
        <p:nvCxnSpPr>
          <p:cNvPr id="86" name="Straight Arrow Connector 85"/>
          <p:cNvCxnSpPr/>
          <p:nvPr/>
        </p:nvCxnSpPr>
        <p:spPr bwMode="auto">
          <a:xfrm>
            <a:off x="5525148" y="4882455"/>
            <a:ext cx="399144" cy="1984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stealth"/>
          </a:ln>
          <a:effectLst/>
        </p:spPr>
      </p:cxnSp>
      <p:grpSp>
        <p:nvGrpSpPr>
          <p:cNvPr id="9244" name="Group 9243"/>
          <p:cNvGrpSpPr/>
          <p:nvPr/>
        </p:nvGrpSpPr>
        <p:grpSpPr>
          <a:xfrm>
            <a:off x="1872600" y="4832993"/>
            <a:ext cx="1395866" cy="955241"/>
            <a:chOff x="1447800" y="3426358"/>
            <a:chExt cx="1395866" cy="955241"/>
          </a:xfrm>
        </p:grpSpPr>
        <p:sp>
          <p:nvSpPr>
            <p:cNvPr id="90" name="Oval 89"/>
            <p:cNvSpPr/>
            <p:nvPr/>
          </p:nvSpPr>
          <p:spPr bwMode="auto">
            <a:xfrm>
              <a:off x="1651964" y="3426358"/>
              <a:ext cx="987539" cy="955241"/>
            </a:xfrm>
            <a:prstGeom prst="ellipse">
              <a:avLst/>
            </a:prstGeom>
            <a:solidFill>
              <a:srgbClr val="92D050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1447800" y="3673146"/>
              <a:ext cx="139586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Social</a:t>
              </a:r>
            </a:p>
            <a:p>
              <a:pPr algn="ctr"/>
              <a:r>
                <a:rPr lang="en-US" sz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Practices</a:t>
              </a:r>
              <a:endParaRPr 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00" name="Oval 99"/>
          <p:cNvSpPr/>
          <p:nvPr/>
        </p:nvSpPr>
        <p:spPr bwMode="auto">
          <a:xfrm>
            <a:off x="3037735" y="2957467"/>
            <a:ext cx="1260371" cy="1218723"/>
          </a:xfrm>
          <a:prstGeom prst="ellipse">
            <a:avLst/>
          </a:prstGeom>
          <a:solidFill>
            <a:srgbClr val="FF33CC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2724945" y="3197496"/>
            <a:ext cx="188595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Consumer/</a:t>
            </a:r>
          </a:p>
          <a:p>
            <a:pPr algn="ctr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Environmental Psychology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17" name="Group 116"/>
          <p:cNvGrpSpPr/>
          <p:nvPr/>
        </p:nvGrpSpPr>
        <p:grpSpPr>
          <a:xfrm>
            <a:off x="1600200" y="3616759"/>
            <a:ext cx="1395866" cy="955241"/>
            <a:chOff x="1447800" y="3426358"/>
            <a:chExt cx="1395866" cy="955241"/>
          </a:xfrm>
        </p:grpSpPr>
        <p:sp>
          <p:nvSpPr>
            <p:cNvPr id="118" name="Oval 117"/>
            <p:cNvSpPr/>
            <p:nvPr/>
          </p:nvSpPr>
          <p:spPr bwMode="auto">
            <a:xfrm>
              <a:off x="1651964" y="3426358"/>
              <a:ext cx="987539" cy="955241"/>
            </a:xfrm>
            <a:prstGeom prst="ellipse">
              <a:avLst/>
            </a:prstGeom>
            <a:solidFill>
              <a:srgbClr val="92D050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1447800" y="3673146"/>
              <a:ext cx="139586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Behavioral</a:t>
              </a:r>
            </a:p>
            <a:p>
              <a:pPr algn="ctr"/>
              <a:r>
                <a:rPr lang="en-US" sz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Economics</a:t>
              </a:r>
              <a:endParaRPr 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2889085" y="1326988"/>
            <a:ext cx="1395866" cy="955241"/>
            <a:chOff x="3296809" y="1262837"/>
            <a:chExt cx="1395866" cy="955241"/>
          </a:xfrm>
        </p:grpSpPr>
        <p:sp>
          <p:nvSpPr>
            <p:cNvPr id="121" name="Oval 120"/>
            <p:cNvSpPr/>
            <p:nvPr/>
          </p:nvSpPr>
          <p:spPr bwMode="auto">
            <a:xfrm>
              <a:off x="3500973" y="1262837"/>
              <a:ext cx="987539" cy="955241"/>
            </a:xfrm>
            <a:prstGeom prst="ellipse">
              <a:avLst/>
            </a:prstGeom>
            <a:solidFill>
              <a:srgbClr val="92D050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3296809" y="1447800"/>
              <a:ext cx="139586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Degrowth</a:t>
              </a:r>
              <a:r>
                <a:rPr lang="en-US" sz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/</a:t>
              </a:r>
            </a:p>
            <a:p>
              <a:pPr algn="ctr"/>
              <a:r>
                <a:rPr lang="en-US" sz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Secular Stagnation</a:t>
              </a:r>
              <a:endParaRPr 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23" name="Group 122"/>
          <p:cNvGrpSpPr/>
          <p:nvPr/>
        </p:nvGrpSpPr>
        <p:grpSpPr>
          <a:xfrm>
            <a:off x="4021248" y="5661243"/>
            <a:ext cx="1395866" cy="955241"/>
            <a:chOff x="3785734" y="5541446"/>
            <a:chExt cx="1395866" cy="955241"/>
          </a:xfrm>
        </p:grpSpPr>
        <p:sp>
          <p:nvSpPr>
            <p:cNvPr id="124" name="Oval 123"/>
            <p:cNvSpPr/>
            <p:nvPr/>
          </p:nvSpPr>
          <p:spPr bwMode="auto">
            <a:xfrm>
              <a:off x="3995682" y="5541446"/>
              <a:ext cx="987539" cy="955241"/>
            </a:xfrm>
            <a:prstGeom prst="ellipse">
              <a:avLst/>
            </a:prstGeom>
            <a:solidFill>
              <a:srgbClr val="92D050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3785734" y="5715000"/>
              <a:ext cx="139586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Sustainable</a:t>
              </a:r>
            </a:p>
            <a:p>
              <a:pPr algn="ctr"/>
              <a:r>
                <a:rPr lang="en-US" sz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Lifestyles/Social Innovation</a:t>
              </a:r>
              <a:endParaRPr 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26" name="Group 125"/>
          <p:cNvGrpSpPr/>
          <p:nvPr/>
        </p:nvGrpSpPr>
        <p:grpSpPr>
          <a:xfrm>
            <a:off x="5940572" y="2376493"/>
            <a:ext cx="1395866" cy="955241"/>
            <a:chOff x="3296809" y="1262837"/>
            <a:chExt cx="1395866" cy="955241"/>
          </a:xfrm>
        </p:grpSpPr>
        <p:sp>
          <p:nvSpPr>
            <p:cNvPr id="127" name="Oval 126"/>
            <p:cNvSpPr/>
            <p:nvPr/>
          </p:nvSpPr>
          <p:spPr bwMode="auto">
            <a:xfrm>
              <a:off x="3500973" y="1262837"/>
              <a:ext cx="987539" cy="955241"/>
            </a:xfrm>
            <a:prstGeom prst="ellipse">
              <a:avLst/>
            </a:prstGeom>
            <a:solidFill>
              <a:srgbClr val="92D050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8" name="TextBox 127"/>
            <p:cNvSpPr txBox="1"/>
            <p:nvPr/>
          </p:nvSpPr>
          <p:spPr>
            <a:xfrm>
              <a:off x="3296809" y="1447800"/>
              <a:ext cx="139586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Decoupling/</a:t>
              </a:r>
            </a:p>
            <a:p>
              <a:pPr algn="ctr"/>
              <a:r>
                <a:rPr lang="en-US" sz="12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Dematerial-ization</a:t>
              </a:r>
              <a:endParaRPr 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29" name="Group 128"/>
          <p:cNvGrpSpPr/>
          <p:nvPr/>
        </p:nvGrpSpPr>
        <p:grpSpPr>
          <a:xfrm>
            <a:off x="5029200" y="1752033"/>
            <a:ext cx="1395866" cy="955241"/>
            <a:chOff x="3277909" y="1262837"/>
            <a:chExt cx="1395866" cy="955241"/>
          </a:xfrm>
        </p:grpSpPr>
        <p:sp>
          <p:nvSpPr>
            <p:cNvPr id="130" name="Oval 129"/>
            <p:cNvSpPr/>
            <p:nvPr/>
          </p:nvSpPr>
          <p:spPr bwMode="auto">
            <a:xfrm>
              <a:off x="3500973" y="1262837"/>
              <a:ext cx="987539" cy="955241"/>
            </a:xfrm>
            <a:prstGeom prst="ellipse">
              <a:avLst/>
            </a:prstGeom>
            <a:solidFill>
              <a:srgbClr val="92D050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1" name="TextBox 130"/>
            <p:cNvSpPr txBox="1"/>
            <p:nvPr/>
          </p:nvSpPr>
          <p:spPr>
            <a:xfrm>
              <a:off x="3277909" y="1455273"/>
              <a:ext cx="139586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Material Flows/Circular</a:t>
              </a:r>
              <a:endPara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en-US" sz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Economy</a:t>
              </a:r>
              <a:endParaRPr 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cxnSp>
        <p:nvCxnSpPr>
          <p:cNvPr id="132" name="Straight Arrow Connector 131"/>
          <p:cNvCxnSpPr>
            <a:endCxn id="124" idx="0"/>
          </p:cNvCxnSpPr>
          <p:nvPr/>
        </p:nvCxnSpPr>
        <p:spPr bwMode="auto">
          <a:xfrm flipH="1">
            <a:off x="4724966" y="5334000"/>
            <a:ext cx="65313" cy="32724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stealth"/>
          </a:ln>
          <a:effectLst/>
        </p:spPr>
      </p:cxnSp>
      <p:cxnSp>
        <p:nvCxnSpPr>
          <p:cNvPr id="138" name="Straight Arrow Connector 137"/>
          <p:cNvCxnSpPr/>
          <p:nvPr/>
        </p:nvCxnSpPr>
        <p:spPr bwMode="auto">
          <a:xfrm flipH="1">
            <a:off x="2994239" y="4861012"/>
            <a:ext cx="340420" cy="17568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stealth"/>
          </a:ln>
          <a:effectLst/>
        </p:spPr>
      </p:cxnSp>
      <p:cxnSp>
        <p:nvCxnSpPr>
          <p:cNvPr id="140" name="Straight Arrow Connector 139"/>
          <p:cNvCxnSpPr/>
          <p:nvPr/>
        </p:nvCxnSpPr>
        <p:spPr bwMode="auto">
          <a:xfrm flipH="1" flipV="1">
            <a:off x="2783618" y="4254511"/>
            <a:ext cx="472314" cy="153949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stealth"/>
          </a:ln>
          <a:effectLst/>
        </p:spPr>
      </p:cxnSp>
      <p:cxnSp>
        <p:nvCxnSpPr>
          <p:cNvPr id="143" name="Straight Arrow Connector 142"/>
          <p:cNvCxnSpPr/>
          <p:nvPr/>
        </p:nvCxnSpPr>
        <p:spPr bwMode="auto">
          <a:xfrm flipH="1">
            <a:off x="2746961" y="3755260"/>
            <a:ext cx="314463" cy="13094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stealth"/>
          </a:ln>
          <a:effectLst/>
        </p:spPr>
      </p:cxnSp>
      <p:cxnSp>
        <p:nvCxnSpPr>
          <p:cNvPr id="151" name="Straight Arrow Connector 150"/>
          <p:cNvCxnSpPr>
            <a:endCxn id="121" idx="5"/>
          </p:cNvCxnSpPr>
          <p:nvPr/>
        </p:nvCxnSpPr>
        <p:spPr bwMode="auto">
          <a:xfrm flipH="1" flipV="1">
            <a:off x="3936166" y="2142337"/>
            <a:ext cx="227367" cy="25419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stealth"/>
          </a:ln>
          <a:effectLst/>
        </p:spPr>
      </p:cxnSp>
      <p:cxnSp>
        <p:nvCxnSpPr>
          <p:cNvPr id="154" name="Straight Arrow Connector 153"/>
          <p:cNvCxnSpPr>
            <a:endCxn id="127" idx="3"/>
          </p:cNvCxnSpPr>
          <p:nvPr/>
        </p:nvCxnSpPr>
        <p:spPr bwMode="auto">
          <a:xfrm flipV="1">
            <a:off x="5991252" y="3191842"/>
            <a:ext cx="298106" cy="23949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stealth"/>
          </a:ln>
          <a:effectLst/>
        </p:spPr>
      </p:cxnSp>
      <p:cxnSp>
        <p:nvCxnSpPr>
          <p:cNvPr id="157" name="Straight Arrow Connector 156"/>
          <p:cNvCxnSpPr/>
          <p:nvPr/>
        </p:nvCxnSpPr>
        <p:spPr bwMode="auto">
          <a:xfrm flipV="1">
            <a:off x="5513162" y="2677886"/>
            <a:ext cx="96902" cy="38487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stealth"/>
          </a:ln>
          <a:effectLst/>
        </p:spPr>
      </p:cxnSp>
      <p:cxnSp>
        <p:nvCxnSpPr>
          <p:cNvPr id="161" name="Straight Arrow Connector 160"/>
          <p:cNvCxnSpPr/>
          <p:nvPr/>
        </p:nvCxnSpPr>
        <p:spPr bwMode="auto">
          <a:xfrm flipV="1">
            <a:off x="5077405" y="2467461"/>
            <a:ext cx="227538" cy="17166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stealth"/>
          </a:ln>
          <a:effectLst/>
        </p:spPr>
      </p:cxnSp>
      <p:sp>
        <p:nvSpPr>
          <p:cNvPr id="113" name="Right Brace 112"/>
          <p:cNvSpPr/>
          <p:nvPr/>
        </p:nvSpPr>
        <p:spPr bwMode="auto">
          <a:xfrm rot="2806773">
            <a:off x="6102047" y="5352818"/>
            <a:ext cx="220610" cy="1793565"/>
          </a:xfrm>
          <a:prstGeom prst="rightBrac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112" charset="-128"/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6334913" y="6215924"/>
            <a:ext cx="2292615" cy="307777"/>
          </a:xfrm>
          <a:prstGeom prst="rect">
            <a:avLst/>
          </a:prstGeom>
          <a:solidFill>
            <a:srgbClr val="6699FF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Socio-technical Innovations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87" name="Group 86"/>
          <p:cNvGrpSpPr/>
          <p:nvPr/>
        </p:nvGrpSpPr>
        <p:grpSpPr>
          <a:xfrm>
            <a:off x="3773609" y="3013812"/>
            <a:ext cx="1660707" cy="1501216"/>
            <a:chOff x="2950709" y="1845461"/>
            <a:chExt cx="3505200" cy="3319477"/>
          </a:xfrm>
        </p:grpSpPr>
        <p:sp>
          <p:nvSpPr>
            <p:cNvPr id="88" name="Explosion 2 87"/>
            <p:cNvSpPr/>
            <p:nvPr/>
          </p:nvSpPr>
          <p:spPr bwMode="auto">
            <a:xfrm>
              <a:off x="2950709" y="1845461"/>
              <a:ext cx="3505200" cy="3319477"/>
            </a:xfrm>
            <a:prstGeom prst="irregularSeal2">
              <a:avLst/>
            </a:prstGeom>
            <a:solidFill>
              <a:srgbClr val="7030A0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112" charset="-128"/>
              </a:endParaRPr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3152337" y="2994786"/>
              <a:ext cx="2786178" cy="1156940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Sustainable</a:t>
              </a:r>
            </a:p>
            <a:p>
              <a:pPr algn="ctr"/>
              <a:r>
                <a:rPr lang="en-US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Consumption</a:t>
              </a:r>
              <a:endParaRPr lang="en-US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3530301" y="1519664"/>
            <a:ext cx="1869049" cy="1239981"/>
            <a:chOff x="3530301" y="1519664"/>
            <a:chExt cx="1869049" cy="1239981"/>
          </a:xfrm>
        </p:grpSpPr>
        <p:sp>
          <p:nvSpPr>
            <p:cNvPr id="4" name="Cloud 3"/>
            <p:cNvSpPr/>
            <p:nvPr/>
          </p:nvSpPr>
          <p:spPr bwMode="auto">
            <a:xfrm>
              <a:off x="3530301" y="1519664"/>
              <a:ext cx="1869049" cy="1239981"/>
            </a:xfrm>
            <a:prstGeom prst="cloud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112" charset="-128"/>
              </a:endParaRPr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3879606" y="2001155"/>
              <a:ext cx="1170439" cy="276999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Sufficiency</a:t>
              </a:r>
              <a:endParaRPr 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6147934" y="3445712"/>
            <a:ext cx="1395866" cy="955241"/>
            <a:chOff x="3296809" y="1262837"/>
            <a:chExt cx="1395866" cy="955241"/>
          </a:xfrm>
        </p:grpSpPr>
        <p:sp>
          <p:nvSpPr>
            <p:cNvPr id="98" name="Oval 97"/>
            <p:cNvSpPr/>
            <p:nvPr/>
          </p:nvSpPr>
          <p:spPr bwMode="auto">
            <a:xfrm>
              <a:off x="3500973" y="1262837"/>
              <a:ext cx="987539" cy="955241"/>
            </a:xfrm>
            <a:prstGeom prst="ellipse">
              <a:avLst/>
            </a:prstGeom>
            <a:solidFill>
              <a:srgbClr val="92D050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3296809" y="1447800"/>
              <a:ext cx="139586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Consumption-based GHG Accounts</a:t>
              </a:r>
              <a:endParaRPr 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cxnSp>
        <p:nvCxnSpPr>
          <p:cNvPr id="102" name="Straight Arrow Connector 101"/>
          <p:cNvCxnSpPr/>
          <p:nvPr/>
        </p:nvCxnSpPr>
        <p:spPr bwMode="auto">
          <a:xfrm>
            <a:off x="6024027" y="3784748"/>
            <a:ext cx="328071" cy="10145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stealth"/>
          </a:ln>
          <a:effectLst/>
        </p:spPr>
      </p:cxnSp>
      <p:grpSp>
        <p:nvGrpSpPr>
          <p:cNvPr id="31" name="Group 30"/>
          <p:cNvGrpSpPr/>
          <p:nvPr/>
        </p:nvGrpSpPr>
        <p:grpSpPr>
          <a:xfrm>
            <a:off x="7285503" y="2056699"/>
            <a:ext cx="1934697" cy="3919639"/>
            <a:chOff x="7285503" y="2056699"/>
            <a:chExt cx="1934697" cy="3919639"/>
          </a:xfrm>
        </p:grpSpPr>
        <p:grpSp>
          <p:nvGrpSpPr>
            <p:cNvPr id="9222" name="Group 9221"/>
            <p:cNvGrpSpPr/>
            <p:nvPr/>
          </p:nvGrpSpPr>
          <p:grpSpPr>
            <a:xfrm>
              <a:off x="7361169" y="2560824"/>
              <a:ext cx="1772558" cy="572138"/>
              <a:chOff x="7523843" y="1168101"/>
              <a:chExt cx="1395866" cy="1219200"/>
            </a:xfrm>
          </p:grpSpPr>
          <p:sp>
            <p:nvSpPr>
              <p:cNvPr id="38" name="Oval 37"/>
              <p:cNvSpPr/>
              <p:nvPr/>
            </p:nvSpPr>
            <p:spPr bwMode="auto">
              <a:xfrm>
                <a:off x="7598569" y="1168101"/>
                <a:ext cx="1246414" cy="1219200"/>
              </a:xfrm>
              <a:prstGeom prst="ellipse">
                <a:avLst/>
              </a:prstGeom>
              <a:solidFill>
                <a:srgbClr val="92D050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7523843" y="1323458"/>
                <a:ext cx="1395866" cy="9837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Agro-food</a:t>
                </a:r>
              </a:p>
              <a:p>
                <a:pPr algn="ctr"/>
                <a:r>
                  <a:rPr lang="en-US" sz="1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Systems</a:t>
                </a:r>
                <a:endPara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9223" name="Group 9222"/>
            <p:cNvGrpSpPr/>
            <p:nvPr/>
          </p:nvGrpSpPr>
          <p:grpSpPr>
            <a:xfrm>
              <a:off x="7387834" y="3259844"/>
              <a:ext cx="1772558" cy="572138"/>
              <a:chOff x="7584622" y="2541189"/>
              <a:chExt cx="1395866" cy="1219200"/>
            </a:xfrm>
          </p:grpSpPr>
          <p:sp>
            <p:nvSpPr>
              <p:cNvPr id="40" name="Oval 39"/>
              <p:cNvSpPr/>
              <p:nvPr/>
            </p:nvSpPr>
            <p:spPr bwMode="auto">
              <a:xfrm>
                <a:off x="7659348" y="2541189"/>
                <a:ext cx="1246414" cy="1219200"/>
              </a:xfrm>
              <a:prstGeom prst="ellipse">
                <a:avLst/>
              </a:prstGeom>
              <a:solidFill>
                <a:srgbClr val="92D050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7584622" y="2822245"/>
                <a:ext cx="1395866" cy="5902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Transport &amp; Mobility</a:t>
                </a:r>
                <a:endPara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9224" name="Group 9223"/>
            <p:cNvGrpSpPr/>
            <p:nvPr/>
          </p:nvGrpSpPr>
          <p:grpSpPr>
            <a:xfrm>
              <a:off x="7361169" y="3958864"/>
              <a:ext cx="1772558" cy="572138"/>
              <a:chOff x="7619269" y="3930880"/>
              <a:chExt cx="1395866" cy="1219200"/>
            </a:xfrm>
          </p:grpSpPr>
          <p:sp>
            <p:nvSpPr>
              <p:cNvPr id="42" name="Oval 41"/>
              <p:cNvSpPr/>
              <p:nvPr/>
            </p:nvSpPr>
            <p:spPr bwMode="auto">
              <a:xfrm>
                <a:off x="7693995" y="3930880"/>
                <a:ext cx="1246414" cy="1219200"/>
              </a:xfrm>
              <a:prstGeom prst="ellipse">
                <a:avLst/>
              </a:prstGeom>
              <a:solidFill>
                <a:srgbClr val="92D050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7619269" y="4242980"/>
                <a:ext cx="1395866" cy="5902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Built Environment</a:t>
                </a:r>
                <a:endPara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9226" name="Group 9225"/>
            <p:cNvGrpSpPr/>
            <p:nvPr/>
          </p:nvGrpSpPr>
          <p:grpSpPr>
            <a:xfrm>
              <a:off x="7285503" y="4657885"/>
              <a:ext cx="1905732" cy="572138"/>
              <a:chOff x="7543800" y="5967632"/>
              <a:chExt cx="1905732" cy="572138"/>
            </a:xfrm>
          </p:grpSpPr>
          <p:sp>
            <p:nvSpPr>
              <p:cNvPr id="44" name="Oval 43"/>
              <p:cNvSpPr/>
              <p:nvPr/>
            </p:nvSpPr>
            <p:spPr bwMode="auto">
              <a:xfrm>
                <a:off x="7714158" y="5967632"/>
                <a:ext cx="1582774" cy="572138"/>
              </a:xfrm>
              <a:prstGeom prst="ellipse">
                <a:avLst/>
              </a:prstGeom>
              <a:solidFill>
                <a:srgbClr val="92D050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7543800" y="6093023"/>
                <a:ext cx="190573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Energy</a:t>
                </a:r>
                <a:endPara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74" name="TextBox 73"/>
            <p:cNvSpPr txBox="1"/>
            <p:nvPr/>
          </p:nvSpPr>
          <p:spPr>
            <a:xfrm>
              <a:off x="7314468" y="2057400"/>
              <a:ext cx="190573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Domains/Provisioning Systems</a:t>
              </a:r>
              <a:endPara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5" name="Rectangle 74"/>
            <p:cNvSpPr/>
            <p:nvPr/>
          </p:nvSpPr>
          <p:spPr bwMode="auto">
            <a:xfrm>
              <a:off x="7435696" y="2056699"/>
              <a:ext cx="1664808" cy="3919639"/>
            </a:xfrm>
            <a:prstGeom prst="rect">
              <a:avLst/>
            </a:prstGeom>
            <a:noFill/>
            <a:ln w="38100" cap="flat" cmpd="sng" algn="ctr">
              <a:solidFill>
                <a:srgbClr val="FF33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112" charset="-128"/>
              </a:endParaRPr>
            </a:p>
          </p:txBody>
        </p:sp>
        <p:grpSp>
          <p:nvGrpSpPr>
            <p:cNvPr id="107" name="Group 106"/>
            <p:cNvGrpSpPr/>
            <p:nvPr/>
          </p:nvGrpSpPr>
          <p:grpSpPr>
            <a:xfrm>
              <a:off x="7314468" y="5334000"/>
              <a:ext cx="1905732" cy="572138"/>
              <a:chOff x="7543800" y="5967632"/>
              <a:chExt cx="1905732" cy="572138"/>
            </a:xfrm>
          </p:grpSpPr>
          <p:sp>
            <p:nvSpPr>
              <p:cNvPr id="108" name="Oval 107"/>
              <p:cNvSpPr/>
              <p:nvPr/>
            </p:nvSpPr>
            <p:spPr bwMode="auto">
              <a:xfrm>
                <a:off x="7714158" y="5967632"/>
                <a:ext cx="1582774" cy="572138"/>
              </a:xfrm>
              <a:prstGeom prst="ellipse">
                <a:avLst/>
              </a:prstGeom>
              <a:solidFill>
                <a:srgbClr val="92D050"/>
              </a:solidFill>
              <a:ln w="3810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9" name="TextBox 108"/>
              <p:cNvSpPr txBox="1"/>
              <p:nvPr/>
            </p:nvSpPr>
            <p:spPr>
              <a:xfrm>
                <a:off x="7543800" y="6093023"/>
                <a:ext cx="190573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Finance</a:t>
                </a:r>
                <a:endPara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91423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" grpId="0" animBg="1"/>
      <p:bldP spid="13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4"/>
          <p:cNvSpPr txBox="1">
            <a:spLocks noChangeArrowheads="1"/>
          </p:cNvSpPr>
          <p:nvPr/>
        </p:nvSpPr>
        <p:spPr bwMode="auto">
          <a:xfrm>
            <a:off x="2453543" y="639763"/>
            <a:ext cx="4236930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Toward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Post-Consumerism?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1296988"/>
            <a:ext cx="9144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2200" b="0" dirty="0" smtClean="0">
                <a:latin typeface="Times New Roman" pitchFamily="18" charset="0"/>
                <a:cs typeface="Times New Roman" pitchFamily="18" charset="0"/>
              </a:rPr>
              <a:t>Both empirical and normative scholarship suggests weakening of that the structural organization of “consumer society.”  </a:t>
            </a:r>
            <a:endParaRPr lang="en-US" sz="2200" b="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7112" name="Picture 8" descr="http://www.mustangps.org/~kingch/HGREVIEW/HGREVIEW_files/slide0610_image0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6330" y="2438400"/>
            <a:ext cx="5086350" cy="3333750"/>
          </a:xfrm>
          <a:prstGeom prst="rect">
            <a:avLst/>
          </a:prstGeom>
          <a:noFill/>
        </p:spPr>
      </p:pic>
      <p:grpSp>
        <p:nvGrpSpPr>
          <p:cNvPr id="17" name="Group 16"/>
          <p:cNvGrpSpPr/>
          <p:nvPr/>
        </p:nvGrpSpPr>
        <p:grpSpPr>
          <a:xfrm>
            <a:off x="6872680" y="2052935"/>
            <a:ext cx="1280720" cy="537865"/>
            <a:chOff x="7315200" y="2052935"/>
            <a:chExt cx="1280720" cy="537865"/>
          </a:xfrm>
        </p:grpSpPr>
        <p:cxnSp>
          <p:nvCxnSpPr>
            <p:cNvPr id="13" name="Straight Arrow Connector 12"/>
            <p:cNvCxnSpPr/>
            <p:nvPr/>
          </p:nvCxnSpPr>
          <p:spPr bwMode="auto">
            <a:xfrm flipV="1">
              <a:off x="7315200" y="2286000"/>
              <a:ext cx="533400" cy="304800"/>
            </a:xfrm>
            <a:prstGeom prst="straightConnector1">
              <a:avLst/>
            </a:prstGeom>
            <a:solidFill>
              <a:schemeClr val="accent1"/>
            </a:solidFill>
            <a:ln w="5080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stealth"/>
            </a:ln>
            <a:effectLst/>
          </p:spPr>
        </p:cxnSp>
        <p:sp>
          <p:nvSpPr>
            <p:cNvPr id="16" name="TextBox 15"/>
            <p:cNvSpPr txBox="1"/>
            <p:nvPr/>
          </p:nvSpPr>
          <p:spPr>
            <a:xfrm>
              <a:off x="7848600" y="2052935"/>
              <a:ext cx="7473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???</a:t>
              </a:r>
              <a:endParaRPr lang="en-US" dirty="0"/>
            </a:p>
          </p:txBody>
        </p:sp>
      </p:grpSp>
      <p:pic>
        <p:nvPicPr>
          <p:cNvPr id="9" name="Picture 10" descr="http://evantage360.com/wp-content/uploads/grphcs/GraphicsPac/Hand%20Drawn%20Circles%20and%20Bubbles/PNG/circle-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82462">
            <a:off x="5486087" y="2165825"/>
            <a:ext cx="1691502" cy="1101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0" descr="http://evantage360.com/wp-content/uploads/grphcs/GraphicsPac/Hand%20Drawn%20Circles%20and%20Bubbles/PNG/circle-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82462">
            <a:off x="6933989" y="1807550"/>
            <a:ext cx="1691502" cy="1101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4458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990600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Entrenchment of Inequality/Precarious Lifestyles</a:t>
            </a:r>
          </a:p>
        </p:txBody>
      </p:sp>
      <p:pic>
        <p:nvPicPr>
          <p:cNvPr id="5122" name="Picture 2" descr="http://cdn.static-economist.com/sites/default/files/images/print-edition/D/20130810_BRD001_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0090" y="1752600"/>
            <a:ext cx="6663821" cy="3751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4572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Social Dimensions of Sustainable Consumption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3350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4572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Emergence of the “Gig” Economy</a:t>
            </a:r>
          </a:p>
        </p:txBody>
      </p:sp>
      <p:sp>
        <p:nvSpPr>
          <p:cNvPr id="2" name="Rectangle 1"/>
          <p:cNvSpPr/>
          <p:nvPr/>
        </p:nvSpPr>
        <p:spPr>
          <a:xfrm>
            <a:off x="0" y="114300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Alternatively called “on-demand economy,” “1099 economy,” “zero-hour contract economy”).</a:t>
            </a:r>
            <a:endParaRPr lang="en-US" sz="2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https://cdn-images-1.medium.com/max/800/1*pcPgeev_DFsDTY1V7PUw8Q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00" b="7500"/>
          <a:stretch/>
        </p:blipFill>
        <p:spPr bwMode="auto">
          <a:xfrm>
            <a:off x="1441469" y="2286000"/>
            <a:ext cx="6261063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2364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4572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Vanishing Middle Class</a:t>
            </a:r>
          </a:p>
        </p:txBody>
      </p:sp>
      <p:pic>
        <p:nvPicPr>
          <p:cNvPr id="8194" name="Picture 2" descr="_Vanishing_Middle_America_norm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9900" y="1295400"/>
            <a:ext cx="3124200" cy="4342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2966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4572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Future of Employment</a:t>
            </a:r>
          </a:p>
        </p:txBody>
      </p:sp>
      <p:pic>
        <p:nvPicPr>
          <p:cNvPr id="5124" name="Picture 4" descr="Impact of Technology on the Future of Wor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464" y="1447800"/>
            <a:ext cx="8577072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5567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4572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Politics of Austerity Amidst Political Paralysis</a:t>
            </a:r>
          </a:p>
        </p:txBody>
      </p:sp>
      <p:pic>
        <p:nvPicPr>
          <p:cNvPr id="7170" name="Picture 2" descr="http://ichef-1.bbci.co.uk/news/624/cpsprodpb/8E8F/production/_83759463_027805030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600200"/>
            <a:ext cx="5943600" cy="334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0224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4572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Demographic Contraction</a:t>
            </a:r>
          </a:p>
        </p:txBody>
      </p:sp>
      <p:pic>
        <p:nvPicPr>
          <p:cNvPr id="9218" name="Picture 2" descr="http://graphics.thomsonreuters.com/11/03/JP_POP0311_CC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099" y="1143000"/>
            <a:ext cx="6893803" cy="448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67127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4572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Migration and Assimilation Crises</a:t>
            </a:r>
          </a:p>
        </p:txBody>
      </p:sp>
      <p:pic>
        <p:nvPicPr>
          <p:cNvPr id="10242" name="Picture 2" descr="http://en.europenews.dk/_ws/mediabase/_ts_1434707047000/archive/files/Report_on_Immigratio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1447800"/>
            <a:ext cx="5905500" cy="3669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29440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4572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Global Environmental Crises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http://www.nature.com/news/specials/planetaryboundaries/images/main_bg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00" r="13333"/>
          <a:stretch/>
        </p:blipFill>
        <p:spPr bwMode="auto">
          <a:xfrm>
            <a:off x="533400" y="1524000"/>
            <a:ext cx="3755136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www.wmo.int/media/sites/default/files/cop2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1653778"/>
            <a:ext cx="4654410" cy="3093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blog.speek.com/resources/wp-content/uploads/2014/03/whats-next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22" b="16666"/>
          <a:stretch/>
        </p:blipFill>
        <p:spPr bwMode="auto">
          <a:xfrm>
            <a:off x="4156005" y="2427089"/>
            <a:ext cx="41148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0746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newsroom.unfccc.int/media/315445/cop-paris-perspective-croppe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7912" y="3124200"/>
            <a:ext cx="4808176" cy="2514600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0" y="4572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Climate Change and Sustainable Consumption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1295400"/>
            <a:ext cx="9144000" cy="1600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From the “Annex” to the Paris Agreement: “Also </a:t>
            </a: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recognizing that sustainable lifestyles and sustainable patterns of consumption and production, with developed country Parties taking the lead, play an important role in addressing climate </a:t>
            </a:r>
            <a:r>
              <a:rPr lang="en-US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change.”</a:t>
            </a:r>
            <a:endParaRPr lang="en-US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10959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www.score-network.org/score/score_module/img/score_logo_colo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234" y="2438400"/>
            <a:ext cx="7163533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0" y="616803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Institutional Organization of the Field of Sustainable Consumption Research and Policy (2005‒2008)</a:t>
            </a:r>
          </a:p>
        </p:txBody>
      </p:sp>
    </p:spTree>
    <p:extLst>
      <p:ext uri="{BB962C8B-B14F-4D97-AF65-F5344CB8AC3E}">
        <p14:creationId xmlns:p14="http://schemas.microsoft.com/office/powerpoint/2010/main" val="39655258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CORA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8421" y="762000"/>
            <a:ext cx="6587159" cy="2085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" y="3916738"/>
            <a:ext cx="91439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SCORAI is </a:t>
            </a: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knowledge network of professionals working at the interface of material consumption, human well-being, and technological and cultural change</a:t>
            </a:r>
            <a:r>
              <a:rPr lang="en-US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6351" y="3048000"/>
            <a:ext cx="3051298" cy="468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http://www.scorai.org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72051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CORA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3810" y="457200"/>
            <a:ext cx="2836380" cy="898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" y="1615781"/>
            <a:ext cx="911134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Comprises 800+ academics and policy practitioners around the world</a:t>
            </a:r>
            <a:endParaRPr lang="en-US" sz="22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" y="2175260"/>
            <a:ext cx="91113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Regional sub-networks operate in North America, Europe, China, and (most recently) Israel</a:t>
            </a:r>
            <a:endParaRPr lang="en-US" sz="22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" y="3073293"/>
            <a:ext cx="91113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Each regional sub-network </a:t>
            </a:r>
            <a:r>
              <a:rPr lang="en-US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organizes conferences</a:t>
            </a:r>
            <a:r>
              <a:rPr lang="en-US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workshops, collaborations with practitioners, publishes books and special journal issues</a:t>
            </a:r>
            <a:endParaRPr lang="en-US" sz="22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3971326"/>
            <a:ext cx="91113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Operates a dynamic website and active listserv and publishes a monthly newsletter</a:t>
            </a:r>
            <a:endParaRPr lang="en-US" sz="22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657" y="4869359"/>
            <a:ext cx="911134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Provides an audience for dissemination of research and organizational structure for the </a:t>
            </a:r>
            <a:r>
              <a:rPr lang="en-US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field (including the recently launched Routledge –SCORAI Book Series on Sustainable Consumption)</a:t>
            </a:r>
            <a:endParaRPr lang="en-US" sz="22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68547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  <p:bldP spid="9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www.chikyu.ac.jp/future_earth/images/events/201511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900" y="990600"/>
            <a:ext cx="6172200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1887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329" y="241746"/>
            <a:ext cx="91113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Potential Founding Members of a Future Earth Knowledge-Action Network on Sustainable Consumption and Production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27317" y="3216468"/>
            <a:ext cx="911134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SWITCH Asia, SWITCH Mediterranean</a:t>
            </a:r>
            <a:endParaRPr lang="en-US" sz="22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34507" y="3778683"/>
            <a:ext cx="911134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Asia-Pacific Roundtable on Sustainable Production and Consumption</a:t>
            </a:r>
            <a:endParaRPr lang="en-US" sz="22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4340898"/>
            <a:ext cx="911134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European Roundtable on Sustainable Production and Consumption</a:t>
            </a:r>
            <a:endParaRPr lang="en-US" sz="22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626" y="4903113"/>
            <a:ext cx="911134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Urban Sustainability Directors Network</a:t>
            </a:r>
            <a:endParaRPr lang="en-US" sz="22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2" descr="http://www.chikyu.ac.jp/future_earth/images/events/201511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1201394"/>
            <a:ext cx="1812471" cy="120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-34507" y="2654253"/>
            <a:ext cx="911134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SCORAI, SCORAI-Europe, SCORAI-China, SCORAI-Israel</a:t>
            </a:r>
            <a:endParaRPr lang="en-US" sz="22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084" y="5465328"/>
            <a:ext cx="911134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Others?</a:t>
            </a:r>
            <a:endParaRPr lang="en-US" sz="22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93285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1" grpId="0"/>
      <p:bldP spid="12" grpId="0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ITC Stone Sans Std Semibold"/>
        <a:ea typeface="ＭＳ Ｐゴシック"/>
        <a:cs typeface=""/>
      </a:majorFont>
      <a:minorFont>
        <a:latin typeface="ITC Stone Sans Std Semibold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112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112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68491</TotalTime>
  <Words>828</Words>
  <Application>Microsoft Office PowerPoint</Application>
  <PresentationFormat>On-screen Show (4:3)</PresentationFormat>
  <Paragraphs>170</Paragraphs>
  <Slides>47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3" baseType="lpstr">
      <vt:lpstr>MS PGothic</vt:lpstr>
      <vt:lpstr>Arial</vt:lpstr>
      <vt:lpstr>ITC Stone Sans Std Semibold</vt:lpstr>
      <vt:lpstr>Palatino Linotype</vt:lpstr>
      <vt:lpstr>Times New Roman</vt:lpstr>
      <vt:lpstr>Blank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Foundry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Brad Manier</dc:creator>
  <cp:lastModifiedBy>Maurie Cohen</cp:lastModifiedBy>
  <cp:revision>523</cp:revision>
  <dcterms:created xsi:type="dcterms:W3CDTF">2005-12-15T17:43:18Z</dcterms:created>
  <dcterms:modified xsi:type="dcterms:W3CDTF">2016-03-01T20:21:21Z</dcterms:modified>
</cp:coreProperties>
</file>