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5"/>
  </p:notesMasterIdLst>
  <p:sldIdLst>
    <p:sldId id="259" r:id="rId2"/>
    <p:sldId id="266" r:id="rId3"/>
    <p:sldId id="263" r:id="rId4"/>
    <p:sldId id="275" r:id="rId5"/>
    <p:sldId id="301" r:id="rId6"/>
    <p:sldId id="302" r:id="rId7"/>
    <p:sldId id="289" r:id="rId8"/>
    <p:sldId id="303" r:id="rId9"/>
    <p:sldId id="276" r:id="rId10"/>
    <p:sldId id="311" r:id="rId11"/>
    <p:sldId id="304" r:id="rId12"/>
    <p:sldId id="305" r:id="rId13"/>
    <p:sldId id="312" r:id="rId14"/>
    <p:sldId id="307" r:id="rId15"/>
    <p:sldId id="308" r:id="rId16"/>
    <p:sldId id="309" r:id="rId17"/>
    <p:sldId id="310" r:id="rId18"/>
    <p:sldId id="277" r:id="rId19"/>
    <p:sldId id="294" r:id="rId20"/>
    <p:sldId id="274" r:id="rId21"/>
    <p:sldId id="278" r:id="rId22"/>
    <p:sldId id="279" r:id="rId23"/>
    <p:sldId id="281" r:id="rId24"/>
    <p:sldId id="280" r:id="rId25"/>
    <p:sldId id="286" r:id="rId26"/>
    <p:sldId id="287" r:id="rId27"/>
    <p:sldId id="283" r:id="rId28"/>
    <p:sldId id="299" r:id="rId29"/>
    <p:sldId id="300" r:id="rId30"/>
    <p:sldId id="298" r:id="rId31"/>
    <p:sldId id="285" r:id="rId32"/>
    <p:sldId id="313" r:id="rId33"/>
    <p:sldId id="314" r:id="rId3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ena Wang" initials="RW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FF"/>
    <a:srgbClr val="CC0000"/>
    <a:srgbClr val="B1E7ED"/>
    <a:srgbClr val="C00000"/>
    <a:srgbClr val="0000FF"/>
    <a:srgbClr val="EAF7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63" autoAdjust="0"/>
    <p:restoredTop sz="94245" autoAdjust="0"/>
  </p:normalViewPr>
  <p:slideViewPr>
    <p:cSldViewPr>
      <p:cViewPr>
        <p:scale>
          <a:sx n="90" d="100"/>
          <a:sy n="90" d="100"/>
        </p:scale>
        <p:origin x="810" y="5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6382ED1D-0E88-4473-8FB1-4920A1566D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9945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54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38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1867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235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475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27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77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617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2276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7475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63875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799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1650" y="912813"/>
            <a:ext cx="1943100" cy="51831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2350" y="912813"/>
            <a:ext cx="5676900" cy="51831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710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22350" y="9128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2235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8" name="Picture 8" descr="njit_Admin_footer_PPT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69013"/>
            <a:ext cx="918845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ITC Stone Sans Std Semibold" pitchFamily="-112" charset="0"/>
          <a:ea typeface="ＭＳ Ｐゴシック" pitchFamily="-112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ITC Stone Sans Std Semibold" pitchFamily="-112" charset="0"/>
          <a:ea typeface="ＭＳ Ｐゴシック" pitchFamily="-112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ITC Stone Sans Std Semibold" pitchFamily="-112" charset="0"/>
          <a:ea typeface="ＭＳ Ｐゴシック" pitchFamily="-112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ITC Stone Sans Std Semibold" pitchFamily="-112" charset="0"/>
          <a:ea typeface="ＭＳ Ｐゴシック" pitchFamily="-112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ITC Stone Sans Std Semibold" pitchFamily="-112" charset="0"/>
          <a:ea typeface="ＭＳ Ｐゴシック" pitchFamily="-112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ITC Stone Sans Std Semibold" pitchFamily="-112" charset="0"/>
          <a:ea typeface="ＭＳ Ｐゴシック" pitchFamily="-112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ITC Stone Sans Std Semibold" pitchFamily="-112" charset="0"/>
          <a:ea typeface="ＭＳ Ｐゴシック" pitchFamily="-112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ITC Stone Sans Std Semibold" pitchFamily="-112" charset="0"/>
          <a:ea typeface="ＭＳ Ｐゴシック" pitchFamily="-112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mcohen@njit.edu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anticap.wordpress.com/tag/exploitation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3340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Sustainable Consumption and Economic Democracy: Opportunities for Hybrid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Cooperativism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2006649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Maurie J. Cohen, Director</a:t>
            </a:r>
          </a:p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Science, Technology, and Society Program</a:t>
            </a:r>
          </a:p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Jersey Institute of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Technology</a:t>
            </a:r>
          </a:p>
          <a:p>
            <a:pPr algn="ctr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Newark, NJ 07102 USA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mcohen@njit.edu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</a:p>
          <a:p>
            <a:pPr algn="ctr"/>
            <a:endParaRPr lang="en-US" sz="1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Associate Fellow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Tellus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Institute</a:t>
            </a:r>
          </a:p>
          <a:p>
            <a:pPr algn="ctr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Boston, MA 02116 USA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10886" y="538811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at the </a:t>
            </a:r>
            <a:r>
              <a:rPr lang="en-US" sz="2000" b="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Mistra</a:t>
            </a:r>
            <a:r>
              <a:rPr lang="en-US" sz="20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Center for Sustainable Markets, Stockholm School of Economics, Stockholm, Sweden, </a:t>
            </a:r>
            <a:r>
              <a:rPr lang="en-US" sz="2000" b="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 March, </a:t>
            </a:r>
            <a:r>
              <a:rPr lang="en-US" sz="20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2016.</a:t>
            </a:r>
            <a:endParaRPr lang="en-US" sz="2000" b="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53340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Future of Consumer Society: Prospects for Sustainability in the New Economy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(Oxford University Press, 2016)</a:t>
            </a:r>
            <a:endParaRPr lang="en-US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9856" y="1730703"/>
            <a:ext cx="807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“Sharing”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Economy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346114"/>
            <a:ext cx="807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Maker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Movement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856" y="2961525"/>
            <a:ext cx="807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Economic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ocalization</a:t>
            </a:r>
            <a:endParaRPr lang="en-US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9856" y="3576935"/>
            <a:ext cx="807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Effects of Digital Automation Technologies</a:t>
            </a:r>
            <a:endParaRPr lang="en-US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734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roch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159143"/>
            <a:ext cx="312420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0" y="53340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field of sustainable consumption research and policy practice has for the past two decades been largely about reducing energy and material throughputs, or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 sustainability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030" name="Picture 6" descr="http://www.technologybloggers.org/wp-content/uploads/2014/09/threeleggedstool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101469"/>
            <a:ext cx="2352675" cy="3239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evantage360.com/wp-content/uploads/grphcs/GraphicsPac/Hand%20Drawn%20Circles%20and%20Bubbles/PNG/circle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275783">
            <a:off x="4326731" y="3582633"/>
            <a:ext cx="2537212" cy="94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http://evantage360.com/wp-content/uploads/grphcs/GraphicsPac/Hand%20Drawn%20Circles%20and%20Bubbles/PNG/circle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649229">
            <a:off x="5186680" y="3633548"/>
            <a:ext cx="2537212" cy="94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4746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Sustainable System Innovation and the Multi-level Perspective </a:t>
            </a:r>
          </a:p>
        </p:txBody>
      </p:sp>
      <p:pic>
        <p:nvPicPr>
          <p:cNvPr id="14338" name="Picture 2" descr="https://sustainabletransitionshellevedoe.files.wordpress.com/2015/05/the-challenges-of-lowcarbon-development-from-technology-transfer-to-sociotechnical-transformation-13-72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3" t="20802" r="18132" b="20590"/>
          <a:stretch/>
        </p:blipFill>
        <p:spPr bwMode="auto">
          <a:xfrm>
            <a:off x="1752600" y="1524000"/>
            <a:ext cx="5410200" cy="3667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http://evantage360.com/wp-content/uploads/grphcs/GraphicsPac/Hand%20Drawn%20Circles%20and%20Bubbles/PNG/circle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2462">
            <a:off x="776103" y="2460965"/>
            <a:ext cx="7363195" cy="2736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http://evantage360.com/wp-content/uploads/grphcs/GraphicsPac/Hand%20Drawn%20Circles%20and%20Bubbles/PNG/circle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2462">
            <a:off x="1692222" y="1148149"/>
            <a:ext cx="4365727" cy="1622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1882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Predominant Systems of Social Organization</a:t>
            </a:r>
          </a:p>
        </p:txBody>
      </p:sp>
      <p:sp>
        <p:nvSpPr>
          <p:cNvPr id="3" name="Right Arrow 2"/>
          <p:cNvSpPr/>
          <p:nvPr/>
        </p:nvSpPr>
        <p:spPr bwMode="auto">
          <a:xfrm>
            <a:off x="2794000" y="3295650"/>
            <a:ext cx="381000" cy="2667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  <p:sp>
        <p:nvSpPr>
          <p:cNvPr id="11" name="Right Arrow 10"/>
          <p:cNvSpPr/>
          <p:nvPr/>
        </p:nvSpPr>
        <p:spPr bwMode="auto">
          <a:xfrm>
            <a:off x="5969000" y="3295650"/>
            <a:ext cx="381000" cy="2667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238500" y="2857500"/>
            <a:ext cx="2667000" cy="1143000"/>
            <a:chOff x="3238500" y="2857500"/>
            <a:chExt cx="2667000" cy="1143000"/>
          </a:xfrm>
        </p:grpSpPr>
        <p:sp>
          <p:nvSpPr>
            <p:cNvPr id="8" name="Rectangle 7"/>
            <p:cNvSpPr/>
            <p:nvPr/>
          </p:nvSpPr>
          <p:spPr bwMode="auto">
            <a:xfrm>
              <a:off x="3238500" y="2857500"/>
              <a:ext cx="2667000" cy="1143000"/>
            </a:xfrm>
            <a:prstGeom prst="rect">
              <a:avLst/>
            </a:prstGeom>
            <a:solidFill>
              <a:srgbClr val="92D050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12" charset="-128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412067" y="3200400"/>
              <a:ext cx="231986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smtClean="0"/>
                <a:t>Industrial Society</a:t>
              </a:r>
              <a:endParaRPr lang="en-US" sz="2000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413500" y="2857500"/>
            <a:ext cx="2667000" cy="1143000"/>
            <a:chOff x="6404462" y="2857500"/>
            <a:chExt cx="2667000" cy="1143000"/>
          </a:xfrm>
        </p:grpSpPr>
        <p:sp>
          <p:nvSpPr>
            <p:cNvPr id="10" name="Rectangle 9"/>
            <p:cNvSpPr/>
            <p:nvPr/>
          </p:nvSpPr>
          <p:spPr bwMode="auto">
            <a:xfrm>
              <a:off x="6404462" y="2857500"/>
              <a:ext cx="2667000" cy="1143000"/>
            </a:xfrm>
            <a:prstGeom prst="rect">
              <a:avLst/>
            </a:prstGeom>
            <a:solidFill>
              <a:srgbClr val="0070C0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12" charset="-128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519519" y="3228945"/>
              <a:ext cx="24368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smtClean="0"/>
                <a:t>Consumer Society</a:t>
              </a:r>
              <a:endParaRPr lang="en-US" sz="2000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3500" y="2857500"/>
            <a:ext cx="2667000" cy="1143000"/>
            <a:chOff x="166074" y="2857500"/>
            <a:chExt cx="2667000" cy="1143000"/>
          </a:xfrm>
        </p:grpSpPr>
        <p:sp>
          <p:nvSpPr>
            <p:cNvPr id="2" name="Rectangle 1"/>
            <p:cNvSpPr/>
            <p:nvPr/>
          </p:nvSpPr>
          <p:spPr bwMode="auto">
            <a:xfrm>
              <a:off x="166074" y="2857500"/>
              <a:ext cx="2667000" cy="1143000"/>
            </a:xfrm>
            <a:prstGeom prst="rect">
              <a:avLst/>
            </a:prstGeom>
            <a:solidFill>
              <a:srgbClr val="FFFF00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12" charset="-128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45716" y="3195308"/>
              <a:ext cx="222208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smtClean="0"/>
                <a:t>Agrarian Society</a:t>
              </a:r>
              <a:endParaRPr lang="en-US" sz="2000" dirty="0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0" y="533400"/>
            <a:ext cx="914399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Dominant Systems of Social Organization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1196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Predominant Systems of Social Organization</a:t>
            </a:r>
          </a:p>
        </p:txBody>
      </p:sp>
      <p:sp>
        <p:nvSpPr>
          <p:cNvPr id="3" name="Right Arrow 2"/>
          <p:cNvSpPr/>
          <p:nvPr/>
        </p:nvSpPr>
        <p:spPr bwMode="auto">
          <a:xfrm>
            <a:off x="2794000" y="3295650"/>
            <a:ext cx="381000" cy="2667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  <p:sp>
        <p:nvSpPr>
          <p:cNvPr id="11" name="Right Arrow 10"/>
          <p:cNvSpPr/>
          <p:nvPr/>
        </p:nvSpPr>
        <p:spPr bwMode="auto">
          <a:xfrm>
            <a:off x="5969000" y="3295650"/>
            <a:ext cx="381000" cy="2667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238500" y="2857500"/>
            <a:ext cx="2667000" cy="1143000"/>
            <a:chOff x="3238500" y="2857500"/>
            <a:chExt cx="2667000" cy="1143000"/>
          </a:xfrm>
        </p:grpSpPr>
        <p:sp>
          <p:nvSpPr>
            <p:cNvPr id="8" name="Rectangle 7"/>
            <p:cNvSpPr/>
            <p:nvPr/>
          </p:nvSpPr>
          <p:spPr bwMode="auto">
            <a:xfrm>
              <a:off x="3238500" y="2857500"/>
              <a:ext cx="2667000" cy="1143000"/>
            </a:xfrm>
            <a:prstGeom prst="rect">
              <a:avLst/>
            </a:prstGeom>
            <a:solidFill>
              <a:srgbClr val="92D050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12" charset="-128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412067" y="3200400"/>
              <a:ext cx="231986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smtClean="0"/>
                <a:t>Industrial Society</a:t>
              </a:r>
              <a:endParaRPr lang="en-US" sz="2000" dirty="0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0" y="533400"/>
            <a:ext cx="914399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Rostow’s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Stages of Growth Theory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2" descr="Contact the instructor if you have difficulty viewing this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499" y="1457385"/>
            <a:ext cx="57150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Explosion 1 17"/>
          <p:cNvSpPr/>
          <p:nvPr/>
        </p:nvSpPr>
        <p:spPr>
          <a:xfrm>
            <a:off x="5486400" y="685800"/>
            <a:ext cx="2133600" cy="2514600"/>
          </a:xfrm>
          <a:prstGeom prst="irregularSeal1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37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 We Reaching the End of Consumer Society?</a:t>
            </a:r>
          </a:p>
        </p:txBody>
      </p:sp>
      <p:pic>
        <p:nvPicPr>
          <p:cNvPr id="6148" name="Picture 4" descr="http://1000awesomethings.com/wp-content/uploads/2011/01/long-distance-shopping-cart-retur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54556"/>
            <a:ext cx="4026067" cy="2264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3128" y="1524000"/>
            <a:ext cx="26741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Demographic aging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128" y="2055389"/>
            <a:ext cx="36842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Increasing income inequality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128" y="2586778"/>
            <a:ext cx="43669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Decline of wage-based employment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128" y="3118167"/>
            <a:ext cx="37753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Inadequate public investment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128" y="3649558"/>
            <a:ext cx="44939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preferences and cultural values</a:t>
            </a:r>
          </a:p>
          <a:p>
            <a:pPr>
              <a:buClr>
                <a:srgbClr val="FF0000"/>
              </a:buClr>
            </a:pP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(especially among Millennials)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379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Demographic Aging</a:t>
            </a:r>
          </a:p>
        </p:txBody>
      </p:sp>
      <p:pic>
        <p:nvPicPr>
          <p:cNvPr id="1034" name="Picture 10" descr="http://i.bnet.com/blogs/anageingpopul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295400"/>
            <a:ext cx="5562600" cy="4603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0" descr="http://evantage360.com/wp-content/uploads/grphcs/GraphicsPac/Hand%20Drawn%20Circles%20and%20Bubbles/PNG/circle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2462">
            <a:off x="1987464" y="3769336"/>
            <a:ext cx="2531184" cy="94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8030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Increasing Income Inequality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121920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are inexorably moving toward an </a:t>
            </a:r>
            <a:r>
              <a:rPr lang="en-US" sz="20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hourglass society</a:t>
            </a:r>
            <a:r>
              <a:rPr 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as the gains of economic growth are disproportionately captured by the uppermost income/wealth quintiles. </a:t>
            </a:r>
            <a:endParaRPr lang="en-US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http://cdn.static-economist.com/sites/default/files/images/print-edition/D/20130810_BRD001_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62"/>
          <a:stretch/>
        </p:blipFill>
        <p:spPr bwMode="auto">
          <a:xfrm>
            <a:off x="1536848" y="2209800"/>
            <a:ext cx="6070303" cy="3179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8329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Increasing Income Inequality</a:t>
            </a:r>
          </a:p>
        </p:txBody>
      </p:sp>
      <p:pic>
        <p:nvPicPr>
          <p:cNvPr id="1028" name="Picture 4" descr="http://cdn.theatlantic.com/static/mt/assets/business/cbpp%20income%20inequality%20201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5907" y="1143000"/>
            <a:ext cx="6232187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943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Labor Share of GDP, United States, 1950-2015</a:t>
            </a:r>
          </a:p>
        </p:txBody>
      </p:sp>
      <p:sp>
        <p:nvSpPr>
          <p:cNvPr id="2" name="Rectangle 1"/>
          <p:cNvSpPr/>
          <p:nvPr/>
        </p:nvSpPr>
        <p:spPr>
          <a:xfrm>
            <a:off x="2209800" y="5133753"/>
            <a:ext cx="4724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anticap.wordpress.com/tag/exploitation</a:t>
            </a:r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346313" y="1191536"/>
            <a:ext cx="4654020" cy="51252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  <p:pic>
        <p:nvPicPr>
          <p:cNvPr id="8194" name="Picture 2" descr="http://image.slidesharecdn.com/inclusivegrowth-talkbyjasonfurman-140721100844-phpapp01/95/lessons-for-inclusive-growth-from-the-us-the-world-by-jason-furman-14-638.jpg?cb=140594796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525" y="1228724"/>
            <a:ext cx="6076950" cy="456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372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Labor Share of GDP, Sweden 1980–2011</a:t>
            </a:r>
          </a:p>
        </p:txBody>
      </p:sp>
      <p:pic>
        <p:nvPicPr>
          <p:cNvPr id="19462" name="Picture 6" descr="http://www.tino.us/wp-content/uploads/2013/04/link-has-the-labor-share-of-factor-income-fallen-in-sweden-updated-4-721x66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219200"/>
            <a:ext cx="4958820" cy="4601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http://evantage360.com/wp-content/uploads/grphcs/GraphicsPac/Hand%20Drawn%20Circles%20and%20Bubbles/PNG/circle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2462">
            <a:off x="1854111" y="1529591"/>
            <a:ext cx="1200788" cy="446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http://evantage360.com/wp-content/uploads/grphcs/GraphicsPac/Hand%20Drawn%20Circles%20and%20Bubbles/PNG/circle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2462">
            <a:off x="6121310" y="1758190"/>
            <a:ext cx="1200788" cy="446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2254101" y="3733800"/>
            <a:ext cx="4654020" cy="1371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080210" y="5609620"/>
            <a:ext cx="3737191" cy="1815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0898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3080210" y="5609620"/>
            <a:ext cx="3737191" cy="1815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  <p:pic>
        <p:nvPicPr>
          <p:cNvPr id="10242" name="Picture 2" descr="http://www.resolutionfoundation.org/wp-content/uploads/2015/10/gig-econom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408613"/>
            <a:ext cx="5813425" cy="3816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Decline of Wage-Based Employment</a:t>
            </a:r>
          </a:p>
        </p:txBody>
      </p:sp>
    </p:spTree>
    <p:extLst>
      <p:ext uri="{BB962C8B-B14F-4D97-AF65-F5344CB8AC3E}">
        <p14:creationId xmlns:p14="http://schemas.microsoft.com/office/powerpoint/2010/main" val="3088545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Decline in Public Investment</a:t>
            </a:r>
          </a:p>
        </p:txBody>
      </p:sp>
      <p:pic>
        <p:nvPicPr>
          <p:cNvPr id="2050" name="Picture 2" descr="http://aneconomicsense.files.wordpress.com/2014/07/real-per-capita-public-investment-vs-gdp-1950-201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1371600"/>
            <a:ext cx="6629400" cy="4557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http://evantage360.com/wp-content/uploads/grphcs/GraphicsPac/Hand%20Drawn%20Circles%20and%20Bubbles/PNG/circle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2462">
            <a:off x="3978222" y="3650168"/>
            <a:ext cx="4365727" cy="1622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241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Decline in Public Investment</a:t>
            </a:r>
          </a:p>
        </p:txBody>
      </p:sp>
      <p:pic>
        <p:nvPicPr>
          <p:cNvPr id="2052" name="Picture 4" descr="http://cdn.static-economist.com/sites/default/files/images/2014/10/articles/main/20141004_fnc80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219200"/>
            <a:ext cx="4304804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http://evantage360.com/wp-content/uploads/grphcs/GraphicsPac/Hand%20Drawn%20Circles%20and%20Bubbles/PNG/circle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882462">
            <a:off x="643916" y="1703563"/>
            <a:ext cx="5764662" cy="3383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523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New Consumer Preferences/Capabilities</a:t>
            </a:r>
          </a:p>
        </p:txBody>
      </p:sp>
      <p:pic>
        <p:nvPicPr>
          <p:cNvPr id="4098" name="Picture 2" descr="http://si.wsj.net/public/resources/images/BN-GR740_homeow_G_201501291114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447800"/>
            <a:ext cx="6248400" cy="4169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8541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New Consumer Preferences/Capabilities</a:t>
            </a:r>
          </a:p>
        </p:txBody>
      </p:sp>
      <p:pic>
        <p:nvPicPr>
          <p:cNvPr id="4" name="Picture 3" descr="C:\Users\mcohen\Downloads\figure2 (3)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44"/>
          <a:stretch/>
        </p:blipFill>
        <p:spPr bwMode="auto">
          <a:xfrm>
            <a:off x="2895600" y="1905000"/>
            <a:ext cx="3167063" cy="40976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ctangle 1"/>
          <p:cNvSpPr/>
          <p:nvPr/>
        </p:nvSpPr>
        <p:spPr>
          <a:xfrm>
            <a:off x="533400" y="1120170"/>
            <a:ext cx="8229599" cy="620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Vehicles Miles Driven Per Year, United States, 1984‒2013</a:t>
            </a:r>
            <a:endParaRPr lang="en-US" sz="20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698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Sample of the Literature on the “New Economy”</a:t>
            </a:r>
          </a:p>
        </p:txBody>
      </p:sp>
      <p:pic>
        <p:nvPicPr>
          <p:cNvPr id="15366" name="Picture 6" descr="http://ecx.images-amazon.com/images/I/81o3rVGSWp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04" y="1451343"/>
            <a:ext cx="1756853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http://ecx.images-amazon.com/images/I/51e44snn1gL._SX338_BO1,204,203,200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463" y="1447799"/>
            <a:ext cx="1871528" cy="2746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0" name="Picture 10" descr="http://ecx.images-amazon.com/images/I/51w6jqAf3uL._SX331_BO1,204,203,200_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597" y="1438940"/>
            <a:ext cx="1832997" cy="2746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4" name="Picture 14" descr="http://i.ebayimg.com/00/s/NTAwWDUwMA==/z/wtAAAOSwT6pVvEAU/$_35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35" r="18665"/>
          <a:stretch/>
        </p:blipFill>
        <p:spPr bwMode="auto">
          <a:xfrm>
            <a:off x="6934200" y="1438939"/>
            <a:ext cx="18288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0982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Marxist Labor-Theory-of-Value Perspective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540603"/>
            <a:ext cx="91440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 a Consumer Society Persist in the Face of a Shrinking Middle Class?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508" name="Picture 4" descr="http://cdn.americanprogress.org/wp-content/uploads/2014/09/CPSCharticle_fig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766" y="1600200"/>
            <a:ext cx="5442468" cy="4301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http://evantage360.com/wp-content/uploads/grphcs/GraphicsPac/Hand%20Drawn%20Circles%20and%20Bubbles/PNG/circle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2462">
            <a:off x="3774916" y="1735470"/>
            <a:ext cx="1985181" cy="72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http://evantage360.com/wp-content/uploads/grphcs/GraphicsPac/Hand%20Drawn%20Circles%20and%20Bubbles/PNG/circle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2462">
            <a:off x="1784317" y="2601217"/>
            <a:ext cx="1276625" cy="543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http://evantage360.com/wp-content/uploads/grphcs/GraphicsPac/Hand%20Drawn%20Circles%20and%20Bubbles/PNG/circle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2462">
            <a:off x="6432518" y="4582417"/>
            <a:ext cx="1276625" cy="543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357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Policy Responses Focused on Increasing Non-labor Income</a:t>
            </a:r>
          </a:p>
        </p:txBody>
      </p:sp>
      <p:sp>
        <p:nvSpPr>
          <p:cNvPr id="4" name="AutoShape 4" descr="Image result for economic surplus wine glasses"/>
          <p:cNvSpPr>
            <a:spLocks noChangeAspect="1" noChangeArrowheads="1"/>
          </p:cNvSpPr>
          <p:nvPr/>
        </p:nvSpPr>
        <p:spPr bwMode="auto">
          <a:xfrm>
            <a:off x="44196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0" y="1219200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Universal 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asic Income</a:t>
            </a:r>
            <a:endParaRPr lang="en-US" sz="2000" dirty="0"/>
          </a:p>
        </p:txBody>
      </p:sp>
      <p:pic>
        <p:nvPicPr>
          <p:cNvPr id="2050" name="Picture 2" descr="https://i.ytimg.com/vi/zru79jcVTt4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313" y="1981200"/>
            <a:ext cx="5413375" cy="304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9086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Policy Responses Focused on Increasing Non-labor Income</a:t>
            </a:r>
          </a:p>
        </p:txBody>
      </p:sp>
      <p:sp>
        <p:nvSpPr>
          <p:cNvPr id="4" name="AutoShape 4" descr="Image result for economic surplus wine glasses"/>
          <p:cNvSpPr>
            <a:spLocks noChangeAspect="1" noChangeArrowheads="1"/>
          </p:cNvSpPr>
          <p:nvPr/>
        </p:nvSpPr>
        <p:spPr bwMode="auto">
          <a:xfrm>
            <a:off x="44196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0" y="1219200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Citizen’s Dividend</a:t>
            </a:r>
            <a:endParaRPr lang="en-US" sz="2000" dirty="0"/>
          </a:p>
        </p:txBody>
      </p:sp>
      <p:pic>
        <p:nvPicPr>
          <p:cNvPr id="3074" name="Picture 2" descr="https://huuayaht.files.wordpress.com/2016/01/citizen-dividend-cheque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9087" y="1905000"/>
            <a:ext cx="3425825" cy="342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329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Policy Responses Focused on Increasing Non-labor Income</a:t>
            </a:r>
          </a:p>
        </p:txBody>
      </p:sp>
      <p:sp>
        <p:nvSpPr>
          <p:cNvPr id="4" name="AutoShape 4" descr="Image result for economic surplus wine glasses"/>
          <p:cNvSpPr>
            <a:spLocks noChangeAspect="1" noChangeArrowheads="1"/>
          </p:cNvSpPr>
          <p:nvPr/>
        </p:nvSpPr>
        <p:spPr bwMode="auto">
          <a:xfrm>
            <a:off x="44196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0" y="1219200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 and Dividend (or Fee and Dividend)</a:t>
            </a:r>
            <a:endParaRPr lang="en-US" sz="2000" i="1" dirty="0"/>
          </a:p>
        </p:txBody>
      </p:sp>
      <p:pic>
        <p:nvPicPr>
          <p:cNvPr id="3076" name="Picture 4" descr="http://climateandprosperity.org/app/uploads/2014/07/Protecting-Climate-and-the-Middle-Class-Infographic-crop-w-credi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838129"/>
            <a:ext cx="5480846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www.commondreams.org/sites/default/files/styles/cd_large/public/article_images/carbon_fee.jpg?itok=z2MckEV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213273"/>
            <a:ext cx="5248940" cy="2748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8359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Image result for economic surplus wine glasses"/>
          <p:cNvSpPr>
            <a:spLocks noChangeAspect="1" noChangeArrowheads="1"/>
          </p:cNvSpPr>
          <p:nvPr/>
        </p:nvSpPr>
        <p:spPr bwMode="auto">
          <a:xfrm>
            <a:off x="44196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0" y="1219200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Broad-based Stock Ownership</a:t>
            </a:r>
            <a:endParaRPr lang="en-US" sz="2000" dirty="0"/>
          </a:p>
        </p:txBody>
      </p:sp>
      <p:pic>
        <p:nvPicPr>
          <p:cNvPr id="4098" name="Picture 2" descr="http://www.nceo.org/assets/images/pub_large/State-of-Broad-Based-EO-2015-fro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648" y="1843445"/>
            <a:ext cx="3154705" cy="4080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Policy Responses Focused on Increasing Non-labor Income</a:t>
            </a:r>
          </a:p>
        </p:txBody>
      </p:sp>
    </p:spTree>
    <p:extLst>
      <p:ext uri="{BB962C8B-B14F-4D97-AF65-F5344CB8AC3E}">
        <p14:creationId xmlns:p14="http://schemas.microsoft.com/office/powerpoint/2010/main" val="2637265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Image result for economic surplus wine glasses"/>
          <p:cNvSpPr>
            <a:spLocks noChangeAspect="1" noChangeArrowheads="1"/>
          </p:cNvSpPr>
          <p:nvPr/>
        </p:nvSpPr>
        <p:spPr bwMode="auto">
          <a:xfrm>
            <a:off x="44196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0" name="Picture 4" descr="http://images.politico.com/global/cartoon/111109_cartoon_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37007"/>
            <a:ext cx="6858000" cy="5554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7306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Image result for economic surplus wine glasses"/>
          <p:cNvSpPr>
            <a:spLocks noChangeAspect="1" noChangeArrowheads="1"/>
          </p:cNvSpPr>
          <p:nvPr/>
        </p:nvSpPr>
        <p:spPr bwMode="auto">
          <a:xfrm>
            <a:off x="44196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53340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to Be Done to Maintain Adequate Provisioning During an Era of Increasing Social Turbulence and Economic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Precarity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13314" name="Picture 2" descr="http://static.businessinsider.com/image/4b1563420000000000bf6989/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676400"/>
            <a:ext cx="51816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817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Image result for economic surplus wine glasses"/>
          <p:cNvSpPr>
            <a:spLocks noChangeAspect="1" noChangeArrowheads="1"/>
          </p:cNvSpPr>
          <p:nvPr/>
        </p:nvSpPr>
        <p:spPr bwMode="auto">
          <a:xfrm>
            <a:off x="44196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Multi-stakeholder (Hybrid)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Cooperativism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http://bcca.coop/sites/bcca.coop/files/multi-stakeholder-relationships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7" t="15452" r="8167" b="13908"/>
          <a:stretch/>
        </p:blipFill>
        <p:spPr bwMode="auto">
          <a:xfrm>
            <a:off x="573881" y="1828800"/>
            <a:ext cx="7691438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5605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Image result for economic surplus wine glasses"/>
          <p:cNvSpPr>
            <a:spLocks noChangeAspect="1" noChangeArrowheads="1"/>
          </p:cNvSpPr>
          <p:nvPr/>
        </p:nvSpPr>
        <p:spPr bwMode="auto">
          <a:xfrm>
            <a:off x="44196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Worker and Consumer Cooperatives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52400" y="2057400"/>
            <a:ext cx="4126900" cy="2731532"/>
            <a:chOff x="152400" y="2057400"/>
            <a:chExt cx="4126900" cy="2731532"/>
          </a:xfrm>
        </p:grpSpPr>
        <p:pic>
          <p:nvPicPr>
            <p:cNvPr id="8194" name="Picture 2" descr="https://encrypted-tbn2.gstatic.com/images?q=tbn:ANd9GcQHHC5Zr-Pnr-pis4Zf8wgYMBqUVZ-hxnzKyh4B6V2D1-w6YIV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2057400"/>
              <a:ext cx="4126900" cy="2362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1148770" y="4419600"/>
              <a:ext cx="22131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Worker Cooperative</a:t>
              </a:r>
              <a:endParaRPr lang="en-US"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561367" y="1905000"/>
            <a:ext cx="4381500" cy="2998232"/>
            <a:chOff x="4561367" y="1905000"/>
            <a:chExt cx="4381500" cy="2998232"/>
          </a:xfrm>
        </p:grpSpPr>
        <p:pic>
          <p:nvPicPr>
            <p:cNvPr id="7170" name="Picture 2" descr="http://community-wealth.org/sites/clone.community-wealth.org/files/co-op-history-007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1367" y="1905000"/>
              <a:ext cx="4381500" cy="26289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5828544" y="4533900"/>
              <a:ext cx="24695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Consumer Cooperative</a:t>
              </a:r>
              <a:endParaRPr lang="en-US"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8202" name="Picture 10" descr="BARBED WIRE FROM FIRST WORLD WAR-ILLUSTRATION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290763" y="3085463"/>
            <a:ext cx="4562475" cy="1127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468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Image result for economic surplus wine glasses"/>
          <p:cNvSpPr>
            <a:spLocks noChangeAspect="1" noChangeArrowheads="1"/>
          </p:cNvSpPr>
          <p:nvPr/>
        </p:nvSpPr>
        <p:spPr bwMode="auto">
          <a:xfrm>
            <a:off x="44196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Worker and Consumer Cooperatives</a:t>
            </a:r>
          </a:p>
        </p:txBody>
      </p:sp>
      <p:pic>
        <p:nvPicPr>
          <p:cNvPr id="8204" name="Picture 12" descr="http://1.bp.blogspot.com/-rMMRD5g1mvA/UNDL6-fm7OI/AAAAAAAAAOY/lmy5VINkMug/s1600/Picture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025" y="2057400"/>
            <a:ext cx="7504749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0" y="121920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though a figment of our </a:t>
            </a:r>
            <a:r>
              <a:rPr lang="en-US" sz="20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reductionistic</a:t>
            </a:r>
            <a:r>
              <a:rPr 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imagination to suppose that people are either workers (or producers) or consumers.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20348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Image result for economic surplus wine glasses"/>
          <p:cNvSpPr>
            <a:spLocks noChangeAspect="1" noChangeArrowheads="1"/>
          </p:cNvSpPr>
          <p:nvPr/>
        </p:nvSpPr>
        <p:spPr bwMode="auto">
          <a:xfrm>
            <a:off x="44196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628" name="Picture 4" descr="workers of the worl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371600"/>
            <a:ext cx="6324600" cy="4385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4724401" y="67128"/>
            <a:ext cx="4132046" cy="1837872"/>
            <a:chOff x="4724401" y="67128"/>
            <a:chExt cx="4132046" cy="1837872"/>
          </a:xfrm>
        </p:grpSpPr>
        <p:sp>
          <p:nvSpPr>
            <p:cNvPr id="2" name="TextBox 1"/>
            <p:cNvSpPr txBox="1"/>
            <p:nvPr/>
          </p:nvSpPr>
          <p:spPr>
            <a:xfrm>
              <a:off x="4888301" y="586698"/>
              <a:ext cx="380424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 smtClean="0">
                  <a:latin typeface="Bradley Hand ITC" panose="03070402050302030203" pitchFamily="66" charset="0"/>
                </a:rPr>
                <a:t>&amp;</a:t>
              </a:r>
              <a:r>
                <a:rPr lang="en-US" sz="3600" dirty="0">
                  <a:latin typeface="Bradley Hand ITC" panose="03070402050302030203" pitchFamily="66" charset="0"/>
                </a:rPr>
                <a:t> </a:t>
              </a:r>
              <a:r>
                <a:rPr lang="en-US" sz="3600" dirty="0" smtClean="0">
                  <a:latin typeface="Segoe Script" panose="020B0504020000000003" pitchFamily="34" charset="0"/>
                </a:rPr>
                <a:t>CONSUMERS</a:t>
              </a:r>
              <a:endParaRPr lang="en-US" sz="3600" dirty="0">
                <a:latin typeface="Segoe Script" panose="020B0504020000000003" pitchFamily="34" charset="0"/>
              </a:endParaRPr>
            </a:p>
          </p:txBody>
        </p:sp>
        <p:sp>
          <p:nvSpPr>
            <p:cNvPr id="3" name="Oval Callout 2"/>
            <p:cNvSpPr/>
            <p:nvPr/>
          </p:nvSpPr>
          <p:spPr bwMode="auto">
            <a:xfrm>
              <a:off x="4724401" y="67128"/>
              <a:ext cx="4132046" cy="1837872"/>
            </a:xfrm>
            <a:prstGeom prst="wedgeEllipseCallout">
              <a:avLst/>
            </a:prstGeom>
            <a:noFill/>
            <a:ln w="508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12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4845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Image result for economic surplus wine glasses"/>
          <p:cNvSpPr>
            <a:spLocks noChangeAspect="1" noChangeArrowheads="1"/>
          </p:cNvSpPr>
          <p:nvPr/>
        </p:nvSpPr>
        <p:spPr bwMode="auto">
          <a:xfrm>
            <a:off x="44196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Worker-Consumer Cooperatives</a:t>
            </a:r>
          </a:p>
        </p:txBody>
      </p:sp>
      <p:pic>
        <p:nvPicPr>
          <p:cNvPr id="8196" name="Picture 4" descr="http://www.bilbondo.com/wp-content/uploads/2014/04/Logo-eroski_viajes_ca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90" y="1706690"/>
            <a:ext cx="4115655" cy="1295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http://www.weaverstreetmarket.coop/wp-content/uploads/2015/03/hillsborough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246" y="1486122"/>
            <a:ext cx="4104736" cy="181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s://cdn0.vox-cdn.com/thumbor/z5rFp5LpFlxxtVBpe7rglOPq-gg=/0x141:960x681/1600x900/cdn0.vox-cdn.com/uploads/chorus_image/image/47653761/553421_10150838752579302_567267558_n.0.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91" y="3657600"/>
            <a:ext cx="3814409" cy="2145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://northsider.northside.net/wp-content/uploads/2015/03/Out-after-2-e1425765948443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8" r="11989"/>
          <a:stretch/>
        </p:blipFill>
        <p:spPr bwMode="auto">
          <a:xfrm>
            <a:off x="4873246" y="3769102"/>
            <a:ext cx="4083216" cy="2034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766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Image result for economic surplus wine glasses"/>
          <p:cNvSpPr>
            <a:spLocks noChangeAspect="1" noChangeArrowheads="1"/>
          </p:cNvSpPr>
          <p:nvPr/>
        </p:nvSpPr>
        <p:spPr bwMode="auto">
          <a:xfrm>
            <a:off x="4419599" y="-144463"/>
            <a:ext cx="323681" cy="323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533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Why Worker-Consumer Cooperatives?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1269950"/>
            <a:ext cx="9144000" cy="732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US" sz="20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Buffer economic insecurity </a:t>
            </a:r>
            <a:r>
              <a:rPr 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 giving worker-consumers a financial stake in the provisioning system.</a:t>
            </a:r>
            <a:endParaRPr lang="en-US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2170807"/>
            <a:ext cx="9144000" cy="732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US" sz="20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Offset vagaries of market capitalism</a:t>
            </a:r>
            <a:r>
              <a:rPr 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by enabling worker-consumers to accumulate wealth through dividend disbursements and asset accumulation.</a:t>
            </a:r>
            <a:endParaRPr lang="en-US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1265" y="3071664"/>
            <a:ext cx="9144000" cy="10512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US" sz="20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Build institutional bridges between producers and consumers </a:t>
            </a:r>
            <a:r>
              <a:rPr 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overcome the artificial divide between production and consumer (while also eliminating costs associated with retail brokerage).</a:t>
            </a:r>
            <a:endParaRPr lang="en-US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1265" y="4291091"/>
            <a:ext cx="9144000" cy="732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US" sz="20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Enhance social solidarity</a:t>
            </a:r>
            <a:r>
              <a:rPr 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by building economically democratic institutions based on participatory organizational structures. </a:t>
            </a:r>
            <a:endParaRPr lang="en-US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1265" y="5191947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US" sz="20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Modulate the tendency for overconsumption </a:t>
            </a:r>
            <a:r>
              <a:rPr 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 bringing the logics of production and consumption into closer alignment.</a:t>
            </a:r>
            <a:endParaRPr lang="en-US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022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Image result for economic surplus wine glasses"/>
          <p:cNvSpPr>
            <a:spLocks noChangeAspect="1" noChangeArrowheads="1"/>
          </p:cNvSpPr>
          <p:nvPr/>
        </p:nvSpPr>
        <p:spPr bwMode="auto">
          <a:xfrm>
            <a:off x="4419599" y="-144463"/>
            <a:ext cx="323681" cy="323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266" name="Picture 2" descr="http://brennigjones.com/wp-content/uploads/2010/10/whats-nex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606" y="914400"/>
            <a:ext cx="6954394" cy="4631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0016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Image result for economic surplus wine glasses"/>
          <p:cNvSpPr>
            <a:spLocks noChangeAspect="1" noChangeArrowheads="1"/>
          </p:cNvSpPr>
          <p:nvPr/>
        </p:nvSpPr>
        <p:spPr bwMode="auto">
          <a:xfrm>
            <a:off x="4419599" y="-144463"/>
            <a:ext cx="323681" cy="323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268" name="Picture 4" descr="http://farm3.static.flickr.com/2679/4372545139_39d436a01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038" y="419100"/>
            <a:ext cx="3971925" cy="529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2654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ITC Stone Sans Std Semibold"/>
        <a:ea typeface="ＭＳ Ｐゴシック"/>
        <a:cs typeface=""/>
      </a:majorFont>
      <a:minorFont>
        <a:latin typeface="ITC Stone Sans Std Semibold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1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112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62270</TotalTime>
  <Words>516</Words>
  <Application>Microsoft Office PowerPoint</Application>
  <PresentationFormat>On-screen Show (4:3)</PresentationFormat>
  <Paragraphs>74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2" baseType="lpstr">
      <vt:lpstr>ＭＳ Ｐゴシック</vt:lpstr>
      <vt:lpstr>Arial</vt:lpstr>
      <vt:lpstr>Bradley Hand ITC</vt:lpstr>
      <vt:lpstr>Calibri</vt:lpstr>
      <vt:lpstr>ITC Stone Sans Std Semibold</vt:lpstr>
      <vt:lpstr>Segoe Script</vt:lpstr>
      <vt:lpstr>Times New Roman</vt:lpstr>
      <vt:lpstr>Wingdings</vt:lpstr>
      <vt:lpstr>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Foundry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Brad Manier</dc:creator>
  <cp:lastModifiedBy>Maurie Cohen</cp:lastModifiedBy>
  <cp:revision>533</cp:revision>
  <dcterms:created xsi:type="dcterms:W3CDTF">2005-12-15T17:43:18Z</dcterms:created>
  <dcterms:modified xsi:type="dcterms:W3CDTF">2016-03-16T16:12:22Z</dcterms:modified>
</cp:coreProperties>
</file>