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9"/>
  </p:notesMasterIdLst>
  <p:sldIdLst>
    <p:sldId id="262" r:id="rId2"/>
    <p:sldId id="457" r:id="rId3"/>
    <p:sldId id="458" r:id="rId4"/>
    <p:sldId id="459" r:id="rId5"/>
    <p:sldId id="460" r:id="rId6"/>
    <p:sldId id="443" r:id="rId7"/>
    <p:sldId id="440" r:id="rId8"/>
    <p:sldId id="441" r:id="rId9"/>
    <p:sldId id="456" r:id="rId10"/>
    <p:sldId id="373" r:id="rId11"/>
    <p:sldId id="374" r:id="rId12"/>
    <p:sldId id="375" r:id="rId13"/>
    <p:sldId id="461" r:id="rId14"/>
    <p:sldId id="462" r:id="rId15"/>
    <p:sldId id="372" r:id="rId16"/>
    <p:sldId id="275" r:id="rId17"/>
    <p:sldId id="354" r:id="rId18"/>
    <p:sldId id="274" r:id="rId19"/>
    <p:sldId id="355" r:id="rId20"/>
    <p:sldId id="369" r:id="rId21"/>
    <p:sldId id="357" r:id="rId22"/>
    <p:sldId id="360" r:id="rId23"/>
    <p:sldId id="361" r:id="rId24"/>
    <p:sldId id="377" r:id="rId25"/>
    <p:sldId id="362" r:id="rId26"/>
    <p:sldId id="365" r:id="rId27"/>
    <p:sldId id="363" r:id="rId28"/>
    <p:sldId id="463" r:id="rId29"/>
    <p:sldId id="366" r:id="rId30"/>
    <p:sldId id="364" r:id="rId31"/>
    <p:sldId id="442" r:id="rId32"/>
    <p:sldId id="379" r:id="rId33"/>
    <p:sldId id="302" r:id="rId34"/>
    <p:sldId id="303" r:id="rId35"/>
    <p:sldId id="381" r:id="rId36"/>
    <p:sldId id="306" r:id="rId37"/>
    <p:sldId id="383" r:id="rId38"/>
    <p:sldId id="433" r:id="rId39"/>
    <p:sldId id="434" r:id="rId40"/>
    <p:sldId id="432" r:id="rId41"/>
    <p:sldId id="386" r:id="rId42"/>
    <p:sldId id="390" r:id="rId43"/>
    <p:sldId id="435" r:id="rId44"/>
    <p:sldId id="384" r:id="rId45"/>
    <p:sldId id="391" r:id="rId46"/>
    <p:sldId id="392" r:id="rId47"/>
    <p:sldId id="393" r:id="rId48"/>
    <p:sldId id="387" r:id="rId49"/>
    <p:sldId id="398" r:id="rId50"/>
    <p:sldId id="388" r:id="rId51"/>
    <p:sldId id="394" r:id="rId52"/>
    <p:sldId id="389" r:id="rId53"/>
    <p:sldId id="399" r:id="rId54"/>
    <p:sldId id="400" r:id="rId55"/>
    <p:sldId id="401" r:id="rId56"/>
    <p:sldId id="403" r:id="rId57"/>
    <p:sldId id="405" r:id="rId58"/>
    <p:sldId id="406" r:id="rId59"/>
    <p:sldId id="407" r:id="rId60"/>
    <p:sldId id="408" r:id="rId61"/>
    <p:sldId id="413" r:id="rId62"/>
    <p:sldId id="411" r:id="rId63"/>
    <p:sldId id="414" r:id="rId64"/>
    <p:sldId id="415" r:id="rId65"/>
    <p:sldId id="416" r:id="rId66"/>
    <p:sldId id="417" r:id="rId67"/>
    <p:sldId id="420" r:id="rId68"/>
    <p:sldId id="436" r:id="rId69"/>
    <p:sldId id="421" r:id="rId70"/>
    <p:sldId id="429" r:id="rId71"/>
    <p:sldId id="424" r:id="rId72"/>
    <p:sldId id="423" r:id="rId73"/>
    <p:sldId id="430" r:id="rId74"/>
    <p:sldId id="428" r:id="rId75"/>
    <p:sldId id="426" r:id="rId76"/>
    <p:sldId id="431" r:id="rId77"/>
    <p:sldId id="425" r:id="rId7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3" autoAdjust="0"/>
    <p:restoredTop sz="94676" autoAdjust="0"/>
  </p:normalViewPr>
  <p:slideViewPr>
    <p:cSldViewPr>
      <p:cViewPr varScale="1">
        <p:scale>
          <a:sx n="84" d="100"/>
          <a:sy n="84" d="100"/>
        </p:scale>
        <p:origin x="1771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A7DCB5-6108-464B-91EB-80D7D06D671F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3D7530-5ADC-4DFC-9278-E14F4500C0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781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E45D19-85E8-413D-84F8-D53A3AF1F326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58583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E45D19-85E8-413D-84F8-D53A3AF1F326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05429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E45D19-85E8-413D-84F8-D53A3AF1F326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21159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E45D19-85E8-413D-84F8-D53A3AF1F326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6352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C0EF-5FA5-4527-A515-22E8ECBEE7A4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B339-7BBE-447C-B46E-8663B5BA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218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C0EF-5FA5-4527-A515-22E8ECBEE7A4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B339-7BBE-447C-B46E-8663B5BA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15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C0EF-5FA5-4527-A515-22E8ECBEE7A4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B339-7BBE-447C-B46E-8663B5BA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930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C0EF-5FA5-4527-A515-22E8ECBEE7A4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B339-7BBE-447C-B46E-8663B5BA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26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C0EF-5FA5-4527-A515-22E8ECBEE7A4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B339-7BBE-447C-B46E-8663B5BA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0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C0EF-5FA5-4527-A515-22E8ECBEE7A4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B339-7BBE-447C-B46E-8663B5BA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42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C0EF-5FA5-4527-A515-22E8ECBEE7A4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B339-7BBE-447C-B46E-8663B5BA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395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C0EF-5FA5-4527-A515-22E8ECBEE7A4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B339-7BBE-447C-B46E-8663B5BA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64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C0EF-5FA5-4527-A515-22E8ECBEE7A4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B339-7BBE-447C-B46E-8663B5BA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192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C0EF-5FA5-4527-A515-22E8ECBEE7A4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B339-7BBE-447C-B46E-8663B5BA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900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C0EF-5FA5-4527-A515-22E8ECBEE7A4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9B339-7BBE-447C-B46E-8663B5BA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2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EC0EF-5FA5-4527-A515-22E8ECBEE7A4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9B339-7BBE-447C-B46E-8663B5BA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951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journal.nbii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gif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64609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Illusory Promises of the Sharing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4956961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Maurie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Cohen, Director</a:t>
            </a:r>
          </a:p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 in Science, Technology, and Society</a:t>
            </a:r>
          </a:p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 Jersey Institute of Technology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9830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at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Research Seminars and Public Lectures on Ecological Economics,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Wirschaftsuniversität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Wien, September 29, 2015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://fiveminutemarketing.com/wp-content/uploads/2014/07/sharingeconomy_globeslide-920x5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548" y="1752600"/>
            <a:ext cx="5320905" cy="299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0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57199" y="533400"/>
            <a:ext cx="8229600" cy="3781263"/>
            <a:chOff x="457199" y="533400"/>
            <a:chExt cx="8229600" cy="3781263"/>
          </a:xfrm>
        </p:grpSpPr>
        <p:pic>
          <p:nvPicPr>
            <p:cNvPr id="3078" name="Picture 2" descr="SCORAI"/>
            <p:cNvPicPr>
              <a:picLocks noChangeAspect="1" noChangeArrowheads="1"/>
            </p:cNvPicPr>
            <p:nvPr/>
          </p:nvPicPr>
          <p:blipFill>
            <a:blip r:embed="rId3" cstate="print"/>
            <a:srcRect l="945" r="67000"/>
            <a:stretch>
              <a:fillRect/>
            </a:stretch>
          </p:blipFill>
          <p:spPr bwMode="auto">
            <a:xfrm>
              <a:off x="457199" y="533400"/>
              <a:ext cx="8229600" cy="338115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3079" name="TextBox 3"/>
            <p:cNvSpPr txBox="1">
              <a:spLocks noChangeArrowheads="1"/>
            </p:cNvSpPr>
            <p:nvPr/>
          </p:nvSpPr>
          <p:spPr bwMode="auto">
            <a:xfrm>
              <a:off x="3321113" y="3914553"/>
              <a:ext cx="250177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http://www.scorai.org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0" y="480060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Excerpt from mission statement: 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Sustainable Consumption Research and Action Initiative (SCORAI) is an international knowledge network of professionals working at the interface of material consumption, human well-being, and technological and cultural change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496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vectorworldmap.com/vectormaps/vector-world-map-v2.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40" y="1143000"/>
            <a:ext cx="826032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owchart: Connector 3"/>
          <p:cNvSpPr/>
          <p:nvPr/>
        </p:nvSpPr>
        <p:spPr>
          <a:xfrm>
            <a:off x="4724400" y="2862943"/>
            <a:ext cx="76200" cy="76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lowchart: Connector 7"/>
          <p:cNvSpPr/>
          <p:nvPr/>
        </p:nvSpPr>
        <p:spPr>
          <a:xfrm>
            <a:off x="2895600" y="3048000"/>
            <a:ext cx="76200" cy="76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lowchart: Connector 4"/>
          <p:cNvSpPr/>
          <p:nvPr/>
        </p:nvSpPr>
        <p:spPr>
          <a:xfrm>
            <a:off x="6934200" y="3124200"/>
            <a:ext cx="76200" cy="76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4031" y="2819400"/>
            <a:ext cx="1336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SCORAI</a:t>
            </a:r>
          </a:p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North America</a:t>
            </a:r>
            <a:endParaRPr lang="en-US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57056" y="2667000"/>
            <a:ext cx="883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SCORAI</a:t>
            </a:r>
          </a:p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Europe</a:t>
            </a:r>
            <a:endParaRPr lang="en-US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55969" y="2895600"/>
            <a:ext cx="883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SCORAI</a:t>
            </a:r>
          </a:p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China</a:t>
            </a:r>
            <a:endParaRPr lang="en-US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91005" y="457200"/>
            <a:ext cx="51619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Consortium of SCORAI Networks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913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06047" y="1532692"/>
            <a:ext cx="88392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50000"/>
              <a:buFont typeface="Wingdings" panose="05000000000000000000" pitchFamily="2" charset="2"/>
              <a:buChar char="§"/>
              <a:tabLst/>
            </a:pPr>
            <a:r>
              <a:rPr lang="en-US" sz="2000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C</a:t>
            </a:r>
            <a:r>
              <a:rPr lang="en-US" sz="2000" b="0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onvened last year </a:t>
            </a:r>
            <a:r>
              <a:rPr lang="en-US" sz="2000" b="0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a colloquium series on </a:t>
            </a:r>
            <a:r>
              <a:rPr lang="en-US" sz="2000" b="0" i="1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Consumption and Social Change </a:t>
            </a:r>
            <a:r>
              <a:rPr lang="en-US" sz="2000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that </a:t>
            </a:r>
            <a:r>
              <a:rPr lang="en-US" sz="2000" b="0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began in Spring 2014 and </a:t>
            </a:r>
            <a:r>
              <a:rPr lang="en-US" sz="2000" b="0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concludes next month.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6047" y="3477203"/>
            <a:ext cx="88392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50000"/>
              <a:buFont typeface="Wingdings" panose="05000000000000000000" pitchFamily="2" charset="2"/>
              <a:buChar char="§"/>
              <a:tabLst/>
            </a:pPr>
            <a:r>
              <a:rPr lang="en-US" sz="2000" b="0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Organizing a workshop on </a:t>
            </a:r>
            <a:r>
              <a:rPr lang="en-US" sz="2000" b="0" i="1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Sustainable Consumption and Cities </a:t>
            </a:r>
            <a:r>
              <a:rPr lang="en-US" sz="2000" b="0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in collaboration with the Urban Sustainability Directors Association in October </a:t>
            </a:r>
            <a:r>
              <a:rPr lang="en-US" sz="2000" b="0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2015.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06047" y="2351059"/>
            <a:ext cx="88392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50000"/>
              <a:buFont typeface="Wingdings" panose="05000000000000000000" pitchFamily="2" charset="2"/>
              <a:buChar char="§"/>
              <a:tabLst/>
            </a:pPr>
            <a:r>
              <a:rPr lang="en-US" sz="2000" b="0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Colloquium series will conclude with a workshop in October 2015 reflecting on the span of presentations and seeking to formulate a “state of the field” on current understanding of opportunities for fostering social change beyond consumerism. </a:t>
            </a:r>
            <a:endParaRPr kumimoji="0" lang="en-US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470062"/>
            <a:ext cx="9144000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50000"/>
              <a:tabLst/>
            </a:pPr>
            <a:r>
              <a:rPr lang="en-US" sz="2800" b="1" i="1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Recent/Current </a:t>
            </a:r>
            <a:r>
              <a:rPr lang="en-US" sz="2800" b="1" i="1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SCORAI‒NA Activities</a:t>
            </a:r>
            <a:endParaRPr kumimoji="0" lang="en-US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6047" y="4295570"/>
            <a:ext cx="88392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50000"/>
              <a:buFont typeface="Wingdings" panose="05000000000000000000" pitchFamily="2" charset="2"/>
              <a:buChar char="§"/>
              <a:tabLst/>
            </a:pPr>
            <a:r>
              <a:rPr lang="en-US" sz="2000" b="0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Holding the Second International SCORAI Conference at the University of Maine in June 2016.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06047" y="5113939"/>
            <a:ext cx="88392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50000"/>
              <a:buFont typeface="Wingdings" panose="05000000000000000000" pitchFamily="2" charset="2"/>
              <a:buChar char="§"/>
              <a:tabLst/>
            </a:pPr>
            <a:r>
              <a:rPr lang="en-US" sz="2000" b="0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Several publication projects moving toward completion including a co-edited book provisionally entitled </a:t>
            </a:r>
            <a:r>
              <a:rPr lang="en-US" sz="2000" b="0" i="1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Putting Sustainability into Practice: Applications and Advances in Practice Theories</a:t>
            </a:r>
            <a:r>
              <a:rPr lang="en-US" sz="2000" b="0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. Also launching a new book series with Routledge on Studies in Sustainable Consumption.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431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228600" y="1066800"/>
            <a:ext cx="8686800" cy="1905000"/>
            <a:chOff x="642938" y="1066800"/>
            <a:chExt cx="7858125" cy="1403410"/>
          </a:xfrm>
        </p:grpSpPr>
        <p:pic>
          <p:nvPicPr>
            <p:cNvPr id="3076" name="Picture 4" descr="Sustainability: Science, Practice, &amp; Policy - The open access eJournal for sustainable solutions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42938" y="1066800"/>
              <a:ext cx="7858125" cy="1057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7" name="TextBox 4"/>
            <p:cNvSpPr txBox="1">
              <a:spLocks noChangeArrowheads="1"/>
            </p:cNvSpPr>
            <p:nvPr/>
          </p:nvSpPr>
          <p:spPr bwMode="auto">
            <a:xfrm>
              <a:off x="3222114" y="2070100"/>
              <a:ext cx="269977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http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://sspp.proquest.com</a:t>
              </a:r>
              <a:endParaRPr 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4823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Challenge of Overcoming Consumerism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http://3.bp.blogspot.com/-ed3mEWPhyLg/T2eeM4MsqpI/AAAAAAAAASM/xtaG-GOds7o/s1600/consumerism_1_by_crispinlefa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424607"/>
            <a:ext cx="3962400" cy="528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419099" y="1095833"/>
            <a:ext cx="8305800" cy="182880"/>
            <a:chOff x="533400" y="1341120"/>
            <a:chExt cx="7924800" cy="18288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901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Transition to a “New”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19099" y="1095833"/>
            <a:ext cx="8305800" cy="182880"/>
            <a:chOff x="533400" y="1341120"/>
            <a:chExt cx="7924800" cy="18288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074" name="Picture 2" descr="http://media.tumblr.com/tumblr_liew7t7qxf1qzhq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069" y="2133600"/>
            <a:ext cx="2206625" cy="343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ecx.images-amazon.com/images/I/61hSrfkeTj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763" y="2133600"/>
            <a:ext cx="2272334" cy="343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lenitud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166" y="2133599"/>
            <a:ext cx="2244764" cy="343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8" descr="data:image/png;base64,iVBORw0KGgoAAAANSUhEUgAAASAAAACvCAMAAABqzPMLAAAAulBMVEX////B1OoAAAB7q9WrrK6qq62vsLKTk5Pn5+f8/PyztLYAZ6690ekvLy/29vZ3d3fMzc7g4OGmpqbu7u7b29zGx8jq6uvF1uvAwcNaWlrU1NW3uLpmZmbW19jP0NG9vr/R3+/f6fShweB9fX3v9Pl1qNRra2vP3u+rx+MhISGdnZ07OzuTudyEsNiLi4uSkpJERERnns1OTk5cXFw3NzcmdLUZGRkNa7AnJydWksVFh78QEBA5f7umxOKUJNYoAAATXElEQVR4nO2d62KbuBKA7UaoQF0FLMBeKDhJkzRNk16329092/d/raMrloQACbtN0zA/dmvQ9UOakWYEWSxmmWWWWWaZ5WlJFF1eRtFDt+LXlMvzs81KyObs/PKh2/NryeX5crVaKkIgzYxaudxocFpIb2ZEVHrwzIi4RG968TBEZ09cZV8O4mHypAfR+Tif5er8oVv5cHLmwIdOs4du50PJsPqZCbmNn6dLyEX/tISeoB5ysF8qoSdnyyIfPFQeusE/W848+Tw1NeQ3wRihpzXJNr58lsvNQ7f5Z4r/AHpiQ+iNP5/l8s1Dt/rnCZowgMgQQg/dbm/BWV1KST3ynU/h89hWi7vTl89U+eyRd4KKpvKI1HT0/pkpf7jnnjbDyBB6NM6zvIPHC5DPLkwD9Fjs2NrCxweQ7yq6lUeihLY2Pj6AJhl5Ko/D0CMrHx9AU/k8Ei39+uEAPYotfc8A8gAUTdTRj8SMgRnQsHyZAQ1LDx+PlfQBgH5gv44lhWXsvL69vf2wdi9jKp9HYcUaE897/zJ+a0Dx4XymLxTPjtyZHyGmEZuiNifvxR7DVuN2qmpWhDtcNxtnr4dI+ig2q8Y6esoMI0podfP94uLu7uL7zWo5xInco0lJyovvq9XDqaAI4TANkYtL0wD0fEJtl+f3V1ROTth/7y9u7Iw2y5u7+5N9yqv7IxxbTIPXH9+9e/fx+nnuqB3S4PSd7O5fH19XeDi5AejWt4HR+Wa1vDvR5OrkbtVBtFndkRtasovlanPu1i18faqKaGZ0+1Zt/Jd8tJzw/V+dZc2fa9tIQl9eUbnW/azP3l2/EuI02dAZO8y60ntOO28gIni6aVjW1ZnLMAr1Zr5iFw39SeTvYUTl504OLq+7wwj3JG3FYasRyQMvm3uz8xTRMJ6TkzuB0OXcogVQ+ret2af9ZRR9uyoqnalzBECXewI3lv6fnNwIApvvtrtXNzL3avzcYheQzU1M5WWf5rX6TffyZ3FsQOp5KdsQ2g8i2/A5OblX5uDoUYYOoD4nBFG8dkJDw4eLPj0PBRTpp6G7WogRuqe37u339Pyb4WlmADrt7JAU+duSH70cyCBld0RAyLRR9lFycrJc2a9f3Rl2bpiQAeidvc1CXncfp1VfDRI6DJDJh4idw8lVD7iT7jpgiFA41lxNajO7y/ihooSTDwJkO05mn2QnL77Zudm2bwOE/AB9NHL/4ZzzSIBs2/fNdxuhry9efLWtAW5sa+2BKJAfIGMIdddLvXJ9FED2876biw6h+39fEPm3Q+jqwroXGbBlnoBOR/O+/Xz95a3lenMEQH2npbqEPr1g8smNz9D23hPQMzXvx87d1yWfzWjX0fYvjwDI3jkboW8c0FeDz/f+/b4foNNtGqa7a8udbJ+1Ezj+rO4rKvPuzqjZf7M64B7b3Ggk/nkh5B/tslX/iCHU50KzATqVK8Kwa8TBPqtpwYzNSGrcfqnfXpzqt8fdHYMxjI22KpR8VEt2dT/8PlmPJbMAUqIKUUeb7Ckkxp3OzDDXnOWBgEaOcijTrB1AyhDqVT8jQ6gLSBvrmXn3S3vrlXGnuxExJpGxzPQGNMxH3bl/2wP6xgzZFdmcjbplHQEZvmETQ6ulzci6RYeYSQ4D5OCgF66xTy8U+dTjRusOIbsh6wAyJoI5kdpemkrYNoWNdWRyECCnEA91rp78pwL67/7uZnz0ULGvFk1Ab437UR8gw8RZ3UWGZ+DDIYCcw8ybzad//v369RuRr//9+8+Vc8jDrqZNQJ39qLnYkdeNyxAXHcHGKNM3Kp6A3I/U073ZvZCevZc9n3WOmYCgmcBcDPXkcxLtEXkCOnft51JfNF59d85otWNmRzv7dfOYrrhsP144ItoRcU9A7rFBI9Jhun/6xaqETECdY+7P7YBG/Kx20RbTnoCcx4HphL13P2zuAih0BNRzvnBYtKWAHyD3o0AbY4PadZD1ifXQ0FRAnfWRi2gWwA+Qx5l6E5BzRqsZmwpo3FVvEW0t8MMAma4Pd0A2M/ZTAWnbNT9AflZek8Ps/E8F9Od0QL/MCHK1YpMAaR6PR6qDXAFNUtIHAPplrJgroElmXtvoPdJ10NSF4vO1g2j7mN98JW16Oxoz36h4AnJ/NezH7sVcAZkeZ/8TdL6bVWclpJ+IOfZu3hWQ6e4wY65HB+Tx2sExjdh0QKafqDAzHhnQVCV0oAqaDsgMO38wMx4b0LQ5tj9NNiY9YY3JgDrxDsvxqvL6/fPbKmky24FXX0AT59hhRv4AQAszZPaqW7iW5N0fnzWGx46L7UWJkF1duGZyjYu5A+oc7egEfkxvrR5R8gY0aTvmnMU1suoOqPvKqUGos9jeHgZowhAaC6cqfFxj8+6ALLuNPxRTlnbOfhgRJX9AHq+HyW2Ge46+Og8AZHtr+QtMEf2WS2A5WW4c75gAyNeQeZgw5/NBHoB8Dpg96y4lJwByf4GOnX3tnGft53PWW+UhgBbDZ2INMV1xUwB5fA7n3mcfP/B61EGAfKKHgVnwJECWU8B9g+LK3dfqc8rVC5BH+LAbu58ESH1NY4yQc8rl0OtthwFaQEc+llXkNECuhOhLha4zbPCFlgMBLQInPtdmqdMBuRFasZ2n21eUvd7V8Aa02Dnwsb4iNxWQS7/lsm98XbB6M/LK2MGAFuHo6whJJ89hgMb6vdq0k+ZyTBWNvh9+OKCx9dDrnkd0AKAFGhxEWqeHYE5447AL6MM4oAXuj3GcdiKRUgxAnv6kyx5Eq6XZ6ehs1ZPU6W9tFP97qcr/Ov25faslsAIij3Rtm2gvbwcM6Pu/1XLfer/1fHnWmT4r+7vM9P3oTtKl0yu9x5QCXv+pwHl3CkfeCz9cLs83y1Uryzf9b8Nfnr9RUz7cn/spkjzf5nnzw9lIiS7PuVyOdhldypSP4etKs8wyyyyzzDLLLLPMMssss8wyyyyzzPKQgrb22Iu/RFvxzbYw2fY65L0k3/0CHj4cxEcqCQX8+yZlAEA2ktZN4uAXAIRy/3cF7BLlfCzCo/nkq18B0NEFAfN7QJPFAxAqCiWQFOEC239FEf2NtZw40m9G/DJSrvJ/qHUgjLuRK6ymkCUpDYnYZQIoivSrelrSYLVsrLdwsU+7B6R1uCtoGxDZilKjBJBfcab+gvzLIxFRKA35HcsPkWSQ3AQ5z7kLUE1uwnSBK3I1ZgcrcVDxOnJWKo+fRlqFQhrILkZKk3I1BQogLQ7GMQj2OiiCcEGbCKUt4A2u5KnOOmYt5KXGAaItBqJmCSijaWC/XsMwSNI0B5Bli6ogD3EGAfsUQhSTX0VGrrFfIK5gmZZQaMk8qDIc5kHMcu5gBZosITdhVWdbCNnzAgwQgiApcA0AI1TBDKEUxuoQyYNtiIsk4BMoBhnCGc8rAQECCDUJjOtmf6iVAKpgnWZbkZE2P0sTAApR6i7D6TbgfYthJboaKYCSICYFxEGvua14YRlgx4kT0PAesUJyzmmxZQ8tArCiV0PITFMoGlVztbDjPSZsWUE7RlEA2nKkIaAZC96WVBkIZHxUokeIlcwaUQdKxJ4B6uggAigW3cx4Q1mDRbWpaGHDmxRDgHlX8z2gkN8jE6BnmoUSXUXbFnEwpKUw3DebNCtmgMSDgeyJtEVWrF5OhJQgW5G0LW2N/Y6aoJTdIbNO6X6Rc1p1QNc4KX9KOFcWPL2AxLRlFSE56HJWTgXEJI0Z91hOxJhd54BkmhD0fLo6EZ0m/0j3PBcMk+iKLCYCop9Q+7UoGZodB0PoLXjevAWUAXX8ktFZ2w8XoHAHQg6jNi1MLyCRkD3fTC6RUlDKx9r2jXBpu8rwUUBtefvuGEJmBhdIy9S7UgKpjre0bB0QblVExh74LuC95vNPA5QA7eMuIdGUVWkwwuWOKEsI2aBJYQCMFL2AZD9op3PZmZjWjuXTJlqgYYCw7FctARVA5oA9Vr+CeSIkpSWpgBoFUGgCKtqm8oHWAuqOIAPQIsp2AABtCbkL4LYMF1nAZ1VUkxRQ/WzXGKAtB7SVnal1QIkKqFYBVTJHzx8Z2AJVOaXaTMzaTjA1owNqFRSprxwGlAHjC2WUUazuGBpRbxm0aieqoZOSFt1iM7wB6kEs3KblQ6adYg2rmgHCowvPUrazSFmvBQOmJ4v2EUC6EdIBLdq2sYc3BKgItkplCWfRqjsqlXhMOSuqTaE8rT5AstOsNa3FwSnShhfjHkMxkLl54UoaiDRR2rMFbpHEa5YLhKKMYrHf+HDDaACSE0fowgFA7eBmul7YDa2rQsNHXAeJFQpWEfaOoK2ojv4/ioFctdKhlIuHL4wbWQepDea1JCJNGuhvTe0lYWtalPPFIGZ2kyx8dzwXWxCnfLAYgBDfVpN1czgGKAxiumrYsmtpQGd7lKvroBLsqN6PAXvIGVtRkwW3wxSLg4YOHfEISIMxW07L9WnK+sSfOrFDvBZeLgdEbCptRwhB73YjocYDBNLdQgwI+VWJZThk9/hfO4kCMRwBZ0HQAAgDsRKRgESijBUoV0CiHF5HTkzUrq1wIXLTWkscsEkiUqhqXLg7cKAur+kIKmJatFQ+Je+M2LIQFqyFfFbEMN2xtLxc4e7AUE1jFVzmebnfkaZJ3uxVZab8ykQrskxon7DJk1T8OxUXMzGss5BlF1kQKaetAzdqhaIocp/axqwQBee1liLi5bYFtoBIg/O8aZcEqCZl7/citDOyhXSUpck2KfQG0w63vfjdZK+HHSTun0W/rcyARmQGNCIR6Lww1y9x34b9d5bIQ7n6pJ1llp8pGKrLcPGXBBPYeUPHp5RxiZDvlJA5/HNSn/gB4Uis7VMg/zp/EvgCCvwiNtm64wMYkXLNd4d47R8bSoJDAKm7RmIMeInAFxDwG0EZ6HxDeURqsfHEfe7TAUnAkwLkVxOVIUBh3dTibhHSL2DU+61Y2pAtkVJhFBYxDEPEAaG03G9icNbo26cFJulQJpPIUqK0lJ8+IqXR6pUPIYWl2DrhooFJoXy1JCSNKmrmzUZZk8rNF0ob8QMXCcmBFyjM4E7kJHXJziDaGOH0SctGaXdNf/QDwjRuFgQVDx0FPKrHQ13kIbIAXqEAWgcwDtYhQ97QqJx0kuaBEvnjkgcZTRLwBysA8TL5Xh6tK8SqF+WHLHrIhmayhjEMlHUyDFBFbzaLuk3EXBFU6FjLWY5qka4B+f+axaDYzZjxL9dhGjCXAK9F2pgtL63pA8QDJ5EIi1UQViHCWyjcODCNojCGUBlBoRxBEIK6IM+Z+6h2IMcRTjR3TQ5J4SgKK6bPOaCQ+U5QzvqEQAy2BQor7oEIQZwilMaUOR8PygiKIcgLlJK2BCVGDXdRlSz8iiu6RpY5+AgK2V3SGZTxmGgNcxAnpV4LdYducYTKIO6zYrXwuuxYhZVwuonIEfdnRjG06SDhbuRBwVo4OzU3WC68UIhFOjigbcDLZCYNAcjddDzuFvMIKP9l6qCYJ01FXHfHhlAA2IgteLzQ0EEySsa9jTXkYbEIqrUUMg3sA1RkfDZtmb+rEjHqLa2+dU7VVkDC78QjRRWQikYZQjkU1oTF8XizpRcm4IE+4SJlMZc0EHZ9yzZNJiD+tJDYfbGQlPQOYf54DCvWmhHmGqtlPEqrRXpcSfEDVizCaS7HDNoDaoMaxZAVY0Ef8rAQE6zG3/J9HC9RbUtU1HwSI+kyjylfkpwXwlvdGUH84Ih45PtICQrLCtoAkQnAy2NRBRnR0muR0YIBJY0aehhjW3UB1bKFg2aedb4AkGvLQI2/5bLSUInjFTkNEOZQCxUzQDvI9XfAnaJOgNItjULmVkBBLNoEgnR/U69Fevn7AYUA5BmOxLGBqYAwqFIpKqC0AygBkJnlwAaolGUUjoB2QVVS822dYgHMZHlofxRiB2t5FSvh+15AsejEtgso9ZlitsW9PBzC9RQDhMQxGxugHGjfHXUAlIpqCyugtvNMJCC9lp1Mk/cAigItlKMBaptf2pW0Aoj3kLY/UTZQuczHameAUsEagy6g9oHUiU1JWwA1gog4UtCnpJtEGUFtLSWtpRxV0sLoZRZABC83HFAHxFnogOo2dqwE93MRkOKnjRggaRltOkgaYMT1WKZH722AhOKNYqmD+NMRxwaIwRABSGoKJCC9Fllc3WvmE0BXhgmsYIlMQKTkmi6pdEAVzENsAlpUZMFNygHqubGcLG3pYbJYHKbaskeQYxTuqhimJiAa9qPJK26IyYIuUxSaDRCCoKTlx5AduqNLwHTBj89QtSMWinxJ2B7HErXEfO3U0DS4Ab0LxQXdIpAVfxisUxp/lqsiVhpmtinR3QcFWceXdC8gAK35UxRbDXXaEyWdKlsNVgrbL5CNRhKQqtBaTvA1P5DENwFi1NNNwB6QMI8yS7am4yuM+Uaj4psS0gbmiynJ/9ksZeXFrOvlWi5h9Vr4ZqiQ3bEIYuqce5nkEVYkz4LiNIxaH5kUdlIUFULryAOrKExDPR2zYmE7DMTpU8yMCi9T1tcenS24BRMlqudVjaSRuFewBsoWyhyRPNsa8s4t9u0VTVDOOYY0yRQn28GS+3pEnprMgEYk9/XKPjVJ4uO8lzPLLLPMMssss8wyyyyzPBr5P1qklhQsYMVR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10" descr="data:image/png;base64,iVBORw0KGgoAAAANSUhEUgAAASAAAACvCAMAAABqzPMLAAAAulBMVEX////B1OoAAAB7q9WrrK6qq62vsLKTk5Pn5+f8/PyztLYAZ6690ekvLy/29vZ3d3fMzc7g4OGmpqbu7u7b29zGx8jq6uvF1uvAwcNaWlrU1NW3uLpmZmbW19jP0NG9vr/R3+/f6fShweB9fX3v9Pl1qNRra2vP3u+rx+MhISGdnZ07OzuTudyEsNiLi4uSkpJERERnns1OTk5cXFw3NzcmdLUZGRkNa7AnJydWksVFh78QEBA5f7umxOKUJNYoAAATXElEQVR4nO2d62KbuBKA7UaoQF0FLMBeKDhJkzRNk16329092/d/raMrloQACbtN0zA/dmvQ9UOakWYEWSxmmWWWWWaZ5WlJFF1eRtFDt+LXlMvzs81KyObs/PKh2/NryeX5crVaKkIgzYxaudxocFpIb2ZEVHrwzIi4RG968TBEZ09cZV8O4mHypAfR+Tif5er8oVv5cHLmwIdOs4du50PJsPqZCbmNn6dLyEX/tISeoB5ysF8qoSdnyyIfPFQeusE/W848+Tw1NeQ3wRihpzXJNr58lsvNQ7f5Z4r/AHpiQ+iNP5/l8s1Dt/rnCZowgMgQQg/dbm/BWV1KST3ynU/h89hWi7vTl89U+eyRd4KKpvKI1HT0/pkpf7jnnjbDyBB6NM6zvIPHC5DPLkwD9Fjs2NrCxweQ7yq6lUeihLY2Pj6AJhl5Ko/D0CMrHx9AU/k8Ei39+uEAPYotfc8A8gAUTdTRj8SMgRnQsHyZAQ1LDx+PlfQBgH5gv44lhWXsvL69vf2wdi9jKp9HYcUaE897/zJ+a0Dx4XymLxTPjtyZHyGmEZuiNifvxR7DVuN2qmpWhDtcNxtnr4dI+ig2q8Y6esoMI0podfP94uLu7uL7zWo5xInco0lJyovvq9XDqaAI4TANkYtL0wD0fEJtl+f3V1ROTth/7y9u7Iw2y5u7+5N9yqv7IxxbTIPXH9+9e/fx+nnuqB3S4PSd7O5fH19XeDi5AejWt4HR+Wa1vDvR5OrkbtVBtFndkRtasovlanPu1i18faqKaGZ0+1Zt/Jd8tJzw/V+dZc2fa9tIQl9eUbnW/azP3l2/EuI02dAZO8y60ntOO28gIni6aVjW1ZnLMAr1Zr5iFw39SeTvYUTl504OLq+7wwj3JG3FYasRyQMvm3uz8xTRMJ6TkzuB0OXcogVQ+ret2af9ZRR9uyoqnalzBECXewI3lv6fnNwIApvvtrtXNzL3avzcYheQzU1M5WWf5rX6TffyZ3FsQOp5KdsQ2g8i2/A5OblX5uDoUYYOoD4nBFG8dkJDw4eLPj0PBRTpp6G7WogRuqe37u339Pyb4WlmADrt7JAU+duSH70cyCBld0RAyLRR9lFycrJc2a9f3Rl2bpiQAeidvc1CXncfp1VfDRI6DJDJh4idw8lVD7iT7jpgiFA41lxNajO7y/ihooSTDwJkO05mn2QnL77Zudm2bwOE/AB9NHL/4ZzzSIBs2/fNdxuhry9efLWtAW5sa+2BKJAfIGMIdddLvXJ9FED2876biw6h+39fEPm3Q+jqwroXGbBlnoBOR/O+/Xz95a3lenMEQH2npbqEPr1g8smNz9D23hPQMzXvx87d1yWfzWjX0fYvjwDI3jkboW8c0FeDz/f+/b4foNNtGqa7a8udbJ+1Ezj+rO4rKvPuzqjZf7M64B7b3Ggk/nkh5B/tslX/iCHU50KzATqVK8Kwa8TBPqtpwYzNSGrcfqnfXpzqt8fdHYMxjI22KpR8VEt2dT/8PlmPJbMAUqIKUUeb7Ckkxp3OzDDXnOWBgEaOcijTrB1AyhDqVT8jQ6gLSBvrmXn3S3vrlXGnuxExJpGxzPQGNMxH3bl/2wP6xgzZFdmcjbplHQEZvmETQ6ulzci6RYeYSQ4D5OCgF66xTy8U+dTjRusOIbsh6wAyJoI5kdpemkrYNoWNdWRyECCnEA91rp78pwL67/7uZnz0ULGvFk1Ab437UR8gw8RZ3UWGZ+DDIYCcw8ybzad//v369RuRr//9+8+Vc8jDrqZNQJ39qLnYkdeNyxAXHcHGKNM3Kp6A3I/U073ZvZCevZc9n3WOmYCgmcBcDPXkcxLtEXkCOnft51JfNF59d85otWNmRzv7dfOYrrhsP144ItoRcU9A7rFBI9Jhun/6xaqETECdY+7P7YBG/Kx20RbTnoCcx4HphL13P2zuAih0BNRzvnBYtKWAHyD3o0AbY4PadZD1ifXQ0FRAnfWRi2gWwA+Qx5l6E5BzRqsZmwpo3FVvEW0t8MMAma4Pd0A2M/ZTAWnbNT9AflZek8Ps/E8F9Od0QL/MCHK1YpMAaR6PR6qDXAFNUtIHAPplrJgroElmXtvoPdJ10NSF4vO1g2j7mN98JW16Oxoz36h4AnJ/NezH7sVcAZkeZ/8TdL6bVWclpJ+IOfZu3hWQ6e4wY65HB+Tx2sExjdh0QKafqDAzHhnQVCV0oAqaDsgMO38wMx4b0LQ5tj9NNiY9YY3JgDrxDsvxqvL6/fPbKmky24FXX0AT59hhRv4AQAszZPaqW7iW5N0fnzWGx46L7UWJkF1duGZyjYu5A+oc7egEfkxvrR5R8gY0aTvmnMU1suoOqPvKqUGos9jeHgZowhAaC6cqfFxj8+6ALLuNPxRTlnbOfhgRJX9AHq+HyW2Ge46+Og8AZHtr+QtMEf2WS2A5WW4c75gAyNeQeZgw5/NBHoB8Dpg96y4lJwByf4GOnX3tnGft53PWW+UhgBbDZ2INMV1xUwB5fA7n3mcfP/B61EGAfKKHgVnwJECWU8B9g+LK3dfqc8rVC5BH+LAbu58ESH1NY4yQc8rl0OtthwFaQEc+llXkNECuhOhLha4zbPCFlgMBLQInPtdmqdMBuRFasZ2n21eUvd7V8Aa02Dnwsb4iNxWQS7/lsm98XbB6M/LK2MGAFuHo6whJJ89hgMb6vdq0k+ZyTBWNvh9+OKCx9dDrnkd0AKAFGhxEWqeHYE5447AL6MM4oAXuj3GcdiKRUgxAnv6kyx5Eq6XZ6ehs1ZPU6W9tFP97qcr/Ov25faslsAIij3Rtm2gvbwcM6Pu/1XLfer/1fHnWmT4r+7vM9P3oTtKl0yu9x5QCXv+pwHl3CkfeCz9cLs83y1Uryzf9b8Nfnr9RUz7cn/spkjzf5nnzw9lIiS7PuVyOdhldypSP4etKs8wyyyyzzDLLLLPMMssss8wyyyyzzPKQgrb22Iu/RFvxzbYw2fY65L0k3/0CHj4cxEcqCQX8+yZlAEA2ktZN4uAXAIRy/3cF7BLlfCzCo/nkq18B0NEFAfN7QJPFAxAqCiWQFOEC239FEf2NtZw40m9G/DJSrvJ/qHUgjLuRK6ymkCUpDYnYZQIoivSrelrSYLVsrLdwsU+7B6R1uCtoGxDZilKjBJBfcab+gvzLIxFRKA35HcsPkWSQ3AQ5z7kLUE1uwnSBK3I1ZgcrcVDxOnJWKo+fRlqFQhrILkZKk3I1BQogLQ7GMQj2OiiCcEGbCKUt4A2u5KnOOmYt5KXGAaItBqJmCSijaWC/XsMwSNI0B5Bli6ogD3EGAfsUQhSTX0VGrrFfIK5gmZZQaMk8qDIc5kHMcu5gBZosITdhVWdbCNnzAgwQgiApcA0AI1TBDKEUxuoQyYNtiIsk4BMoBhnCGc8rAQECCDUJjOtmf6iVAKpgnWZbkZE2P0sTAApR6i7D6TbgfYthJboaKYCSICYFxEGvua14YRlgx4kT0PAesUJyzmmxZQ8tArCiV0PITFMoGlVztbDjPSZsWUE7RlEA2nKkIaAZC96WVBkIZHxUokeIlcwaUQdKxJ4B6uggAigW3cx4Q1mDRbWpaGHDmxRDgHlX8z2gkN8jE6BnmoUSXUXbFnEwpKUw3DebNCtmgMSDgeyJtEVWrF5OhJQgW5G0LW2N/Y6aoJTdIbNO6X6Rc1p1QNc4KX9KOFcWPL2AxLRlFSE56HJWTgXEJI0Z91hOxJhd54BkmhD0fLo6EZ0m/0j3PBcMk+iKLCYCop9Q+7UoGZodB0PoLXjevAWUAXX8ktFZ2w8XoHAHQg6jNi1MLyCRkD3fTC6RUlDKx9r2jXBpu8rwUUBtefvuGEJmBhdIy9S7UgKpjre0bB0QblVExh74LuC95vNPA5QA7eMuIdGUVWkwwuWOKEsI2aBJYQCMFL2AZD9op3PZmZjWjuXTJlqgYYCw7FctARVA5oA9Vr+CeSIkpSWpgBoFUGgCKtqm8oHWAuqOIAPQIsp2AABtCbkL4LYMF1nAZ1VUkxRQ/WzXGKAtB7SVnal1QIkKqFYBVTJHzx8Z2AJVOaXaTMzaTjA1owNqFRSprxwGlAHjC2WUUazuGBpRbxm0aieqoZOSFt1iM7wB6kEs3KblQ6adYg2rmgHCowvPUrazSFmvBQOmJ4v2EUC6EdIBLdq2sYc3BKgItkplCWfRqjsqlXhMOSuqTaE8rT5AstOsNa3FwSnShhfjHkMxkLl54UoaiDRR2rMFbpHEa5YLhKKMYrHf+HDDaACSE0fowgFA7eBmul7YDa2rQsNHXAeJFQpWEfaOoK2ojv4/ioFctdKhlIuHL4wbWQepDea1JCJNGuhvTe0lYWtalPPFIGZ2kyx8dzwXWxCnfLAYgBDfVpN1czgGKAxiumrYsmtpQGd7lKvroBLsqN6PAXvIGVtRkwW3wxSLg4YOHfEISIMxW07L9WnK+sSfOrFDvBZeLgdEbCptRwhB73YjocYDBNLdQgwI+VWJZThk9/hfO4kCMRwBZ0HQAAgDsRKRgESijBUoV0CiHF5HTkzUrq1wIXLTWkscsEkiUqhqXLg7cKAur+kIKmJatFQ+Je+M2LIQFqyFfFbEMN2xtLxc4e7AUE1jFVzmebnfkaZJ3uxVZab8ykQrskxon7DJk1T8OxUXMzGss5BlF1kQKaetAzdqhaIocp/axqwQBee1liLi5bYFtoBIg/O8aZcEqCZl7/citDOyhXSUpck2KfQG0w63vfjdZK+HHSTun0W/rcyARmQGNCIR6Lww1y9x34b9d5bIQ7n6pJ1llp8pGKrLcPGXBBPYeUPHp5RxiZDvlJA5/HNSn/gB4Uis7VMg/zp/EvgCCvwiNtm64wMYkXLNd4d47R8bSoJDAKm7RmIMeInAFxDwG0EZ6HxDeURqsfHEfe7TAUnAkwLkVxOVIUBh3dTibhHSL2DU+61Y2pAtkVJhFBYxDEPEAaG03G9icNbo26cFJulQJpPIUqK0lJ8+IqXR6pUPIYWl2DrhooFJoXy1JCSNKmrmzUZZk8rNF0ob8QMXCcmBFyjM4E7kJHXJziDaGOH0SctGaXdNf/QDwjRuFgQVDx0FPKrHQ13kIbIAXqEAWgcwDtYhQ97QqJx0kuaBEvnjkgcZTRLwBysA8TL5Xh6tK8SqF+WHLHrIhmayhjEMlHUyDFBFbzaLuk3EXBFU6FjLWY5qka4B+f+axaDYzZjxL9dhGjCXAK9F2pgtL63pA8QDJ5EIi1UQViHCWyjcODCNojCGUBlBoRxBEIK6IM+Z+6h2IMcRTjR3TQ5J4SgKK6bPOaCQ+U5QzvqEQAy2BQor7oEIQZwilMaUOR8PygiKIcgLlJK2BCVGDXdRlSz8iiu6RpY5+AgK2V3SGZTxmGgNcxAnpV4LdYducYTKIO6zYrXwuuxYhZVwuonIEfdnRjG06SDhbuRBwVo4OzU3WC68UIhFOjigbcDLZCYNAcjddDzuFvMIKP9l6qCYJ01FXHfHhlAA2IgteLzQ0EEySsa9jTXkYbEIqrUUMg3sA1RkfDZtmb+rEjHqLa2+dU7VVkDC78QjRRWQikYZQjkU1oTF8XizpRcm4IE+4SJlMZc0EHZ9yzZNJiD+tJDYfbGQlPQOYf54DCvWmhHmGqtlPEqrRXpcSfEDVizCaS7HDNoDaoMaxZAVY0Ef8rAQE6zG3/J9HC9RbUtU1HwSI+kyjylfkpwXwlvdGUH84Ih45PtICQrLCtoAkQnAy2NRBRnR0muR0YIBJY0aehhjW3UB1bKFg2aedb4AkGvLQI2/5bLSUInjFTkNEOZQCxUzQDvI9XfAnaJOgNItjULmVkBBLNoEgnR/U69Fevn7AYUA5BmOxLGBqYAwqFIpKqC0AygBkJnlwAaolGUUjoB2QVVS822dYgHMZHlofxRiB2t5FSvh+15AsejEtgso9ZlitsW9PBzC9RQDhMQxGxugHGjfHXUAlIpqCyugtvNMJCC9lp1Mk/cAigItlKMBaptf2pW0Aoj3kLY/UTZQuczHameAUsEagy6g9oHUiU1JWwA1gog4UtCnpJtEGUFtLSWtpRxV0sLoZRZABC83HFAHxFnogOo2dqwE93MRkOKnjRggaRltOkgaYMT1WKZH722AhOKNYqmD+NMRxwaIwRABSGoKJCC9Fllc3WvmE0BXhgmsYIlMQKTkmi6pdEAVzENsAlpUZMFNygHqubGcLG3pYbJYHKbaskeQYxTuqhimJiAa9qPJK26IyYIuUxSaDRCCoKTlx5AduqNLwHTBj89QtSMWinxJ2B7HErXEfO3U0DS4Ab0LxQXdIpAVfxisUxp/lqsiVhpmtinR3QcFWceXdC8gAK35UxRbDXXaEyWdKlsNVgrbL5CNRhKQqtBaTvA1P5DENwFi1NNNwB6QMI8yS7am4yuM+Uaj4psS0gbmiynJ/9ksZeXFrOvlWi5h9Vr4ZqiQ3bEIYuqce5nkEVYkz4LiNIxaH5kUdlIUFULryAOrKExDPR2zYmE7DMTpU8yMCi9T1tcenS24BRMlqudVjaSRuFewBsoWyhyRPNsa8s4t9u0VTVDOOYY0yRQn28GS+3pEnprMgEYk9/XKPjVJ4uO8lzPLLLPMMssss8wyyyyzPBr5P1qklhQsYMVRAAAAAElFTkSuQmC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91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Transition to a “New”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19099" y="1095833"/>
            <a:ext cx="8305800" cy="182880"/>
            <a:chOff x="533400" y="1341120"/>
            <a:chExt cx="7924800" cy="18288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AutoShape 8" descr="data:image/png;base64,iVBORw0KGgoAAAANSUhEUgAAASAAAACvCAMAAABqzPMLAAAAulBMVEX////B1OoAAAB7q9WrrK6qq62vsLKTk5Pn5+f8/PyztLYAZ6690ekvLy/29vZ3d3fMzc7g4OGmpqbu7u7b29zGx8jq6uvF1uvAwcNaWlrU1NW3uLpmZmbW19jP0NG9vr/R3+/f6fShweB9fX3v9Pl1qNRra2vP3u+rx+MhISGdnZ07OzuTudyEsNiLi4uSkpJERERnns1OTk5cXFw3NzcmdLUZGRkNa7AnJydWksVFh78QEBA5f7umxOKUJNYoAAATXElEQVR4nO2d62KbuBKA7UaoQF0FLMBeKDhJkzRNk16329092/d/raMrloQACbtN0zA/dmvQ9UOakWYEWSxmmWWWWWaZ5WlJFF1eRtFDt+LXlMvzs81KyObs/PKh2/NryeX5crVaKkIgzYxaudxocFpIb2ZEVHrwzIi4RG968TBEZ09cZV8O4mHypAfR+Tif5er8oVv5cHLmwIdOs4du50PJsPqZCbmNn6dLyEX/tISeoB5ysF8qoSdnyyIfPFQeusE/W848+Tw1NeQ3wRihpzXJNr58lsvNQ7f5Z4r/AHpiQ+iNP5/l8s1Dt/rnCZowgMgQQg/dbm/BWV1KST3ynU/h89hWi7vTl89U+eyRd4KKpvKI1HT0/pkpf7jnnjbDyBB6NM6zvIPHC5DPLkwD9Fjs2NrCxweQ7yq6lUeihLY2Pj6AJhl5Ko/D0CMrHx9AU/k8Ei39+uEAPYotfc8A8gAUTdTRj8SMgRnQsHyZAQ1LDx+PlfQBgH5gv44lhWXsvL69vf2wdi9jKp9HYcUaE897/zJ+a0Dx4XymLxTPjtyZHyGmEZuiNifvxR7DVuN2qmpWhDtcNxtnr4dI+ig2q8Y6esoMI0podfP94uLu7uL7zWo5xInco0lJyovvq9XDqaAI4TANkYtL0wD0fEJtl+f3V1ROTth/7y9u7Iw2y5u7+5N9yqv7IxxbTIPXH9+9e/fx+nnuqB3S4PSd7O5fH19XeDi5AejWt4HR+Wa1vDvR5OrkbtVBtFndkRtasovlanPu1i18faqKaGZ0+1Zt/Jd8tJzw/V+dZc2fa9tIQl9eUbnW/azP3l2/EuI02dAZO8y60ntOO28gIni6aVjW1ZnLMAr1Zr5iFw39SeTvYUTl504OLq+7wwj3JG3FYasRyQMvm3uz8xTRMJ6TkzuB0OXcogVQ+ret2af9ZRR9uyoqnalzBECXewI3lv6fnNwIApvvtrtXNzL3avzcYheQzU1M5WWf5rX6TffyZ3FsQOp5KdsQ2g8i2/A5OblX5uDoUYYOoD4nBFG8dkJDw4eLPj0PBRTpp6G7WogRuqe37u339Pyb4WlmADrt7JAU+duSH70cyCBld0RAyLRR9lFycrJc2a9f3Rl2bpiQAeidvc1CXncfp1VfDRI6DJDJh4idw8lVD7iT7jpgiFA41lxNajO7y/ihooSTDwJkO05mn2QnL77Zudm2bwOE/AB9NHL/4ZzzSIBs2/fNdxuhry9efLWtAW5sa+2BKJAfIGMIdddLvXJ9FED2876biw6h+39fEPm3Q+jqwroXGbBlnoBOR/O+/Xz95a3lenMEQH2npbqEPr1g8smNz9D23hPQMzXvx87d1yWfzWjX0fYvjwDI3jkboW8c0FeDz/f+/b4foNNtGqa7a8udbJ+1Ezj+rO4rKvPuzqjZf7M64B7b3Ggk/nkh5B/tslX/iCHU50KzATqVK8Kwa8TBPqtpwYzNSGrcfqnfXpzqt8fdHYMxjI22KpR8VEt2dT/8PlmPJbMAUqIKUUeb7Ckkxp3OzDDXnOWBgEaOcijTrB1AyhDqVT8jQ6gLSBvrmXn3S3vrlXGnuxExJpGxzPQGNMxH3bl/2wP6xgzZFdmcjbplHQEZvmETQ6ulzci6RYeYSQ4D5OCgF66xTy8U+dTjRusOIbsh6wAyJoI5kdpemkrYNoWNdWRyECCnEA91rp78pwL67/7uZnz0ULGvFk1Ab437UR8gw8RZ3UWGZ+DDIYCcw8ybzad//v369RuRr//9+8+Vc8jDrqZNQJ39qLnYkdeNyxAXHcHGKNM3Kp6A3I/U073ZvZCevZc9n3WOmYCgmcBcDPXkcxLtEXkCOnft51JfNF59d85otWNmRzv7dfOYrrhsP144ItoRcU9A7rFBI9Jhun/6xaqETECdY+7P7YBG/Kx20RbTnoCcx4HphL13P2zuAih0BNRzvnBYtKWAHyD3o0AbY4PadZD1ifXQ0FRAnfWRi2gWwA+Qx5l6E5BzRqsZmwpo3FVvEW0t8MMAma4Pd0A2M/ZTAWnbNT9AflZek8Ps/E8F9Od0QL/MCHK1YpMAaR6PR6qDXAFNUtIHAPplrJgroElmXtvoPdJ10NSF4vO1g2j7mN98JW16Oxoz36h4AnJ/NezH7sVcAZkeZ/8TdL6bVWclpJ+IOfZu3hWQ6e4wY65HB+Tx2sExjdh0QKafqDAzHhnQVCV0oAqaDsgMO38wMx4b0LQ5tj9NNiY9YY3JgDrxDsvxqvL6/fPbKmky24FXX0AT59hhRv4AQAszZPaqW7iW5N0fnzWGx46L7UWJkF1duGZyjYu5A+oc7egEfkxvrR5R8gY0aTvmnMU1suoOqPvKqUGos9jeHgZowhAaC6cqfFxj8+6ALLuNPxRTlnbOfhgRJX9AHq+HyW2Ge46+Og8AZHtr+QtMEf2WS2A5WW4c75gAyNeQeZgw5/NBHoB8Dpg96y4lJwByf4GOnX3tnGft53PWW+UhgBbDZ2INMV1xUwB5fA7n3mcfP/B61EGAfKKHgVnwJECWU8B9g+LK3dfqc8rVC5BH+LAbu58ESH1NY4yQc8rl0OtthwFaQEc+llXkNECuhOhLha4zbPCFlgMBLQInPtdmqdMBuRFasZ2n21eUvd7V8Aa02Dnwsb4iNxWQS7/lsm98XbB6M/LK2MGAFuHo6whJJ89hgMb6vdq0k+ZyTBWNvh9+OKCx9dDrnkd0AKAFGhxEWqeHYE5447AL6MM4oAXuj3GcdiKRUgxAnv6kyx5Eq6XZ6ehs1ZPU6W9tFP97qcr/Ov25faslsAIij3Rtm2gvbwcM6Pu/1XLfer/1fHnWmT4r+7vM9P3oTtKl0yu9x5QCXv+pwHl3CkfeCz9cLs83y1Uryzf9b8Nfnr9RUz7cn/spkjzf5nnzw9lIiS7PuVyOdhldypSP4etKs8wyyyyzzDLLLLPMMssss8wyyyyzzPKQgrb22Iu/RFvxzbYw2fY65L0k3/0CHj4cxEcqCQX8+yZlAEA2ktZN4uAXAIRy/3cF7BLlfCzCo/nkq18B0NEFAfN7QJPFAxAqCiWQFOEC239FEf2NtZw40m9G/DJSrvJ/qHUgjLuRK6ymkCUpDYnYZQIoivSrelrSYLVsrLdwsU+7B6R1uCtoGxDZilKjBJBfcab+gvzLIxFRKA35HcsPkWSQ3AQ5z7kLUE1uwnSBK3I1ZgcrcVDxOnJWKo+fRlqFQhrILkZKk3I1BQogLQ7GMQj2OiiCcEGbCKUt4A2u5KnOOmYt5KXGAaItBqJmCSijaWC/XsMwSNI0B5Bli6ogD3EGAfsUQhSTX0VGrrFfIK5gmZZQaMk8qDIc5kHMcu5gBZosITdhVWdbCNnzAgwQgiApcA0AI1TBDKEUxuoQyYNtiIsk4BMoBhnCGc8rAQECCDUJjOtmf6iVAKpgnWZbkZE2P0sTAApR6i7D6TbgfYthJboaKYCSICYFxEGvua14YRlgx4kT0PAesUJyzmmxZQ8tArCiV0PITFMoGlVztbDjPSZsWUE7RlEA2nKkIaAZC96WVBkIZHxUokeIlcwaUQdKxJ4B6uggAigW3cx4Q1mDRbWpaGHDmxRDgHlX8z2gkN8jE6BnmoUSXUXbFnEwpKUw3DebNCtmgMSDgeyJtEVWrF5OhJQgW5G0LW2N/Y6aoJTdIbNO6X6Rc1p1QNc4KX9KOFcWPL2AxLRlFSE56HJWTgXEJI0Z91hOxJhd54BkmhD0fLo6EZ0m/0j3PBcMk+iKLCYCop9Q+7UoGZodB0PoLXjevAWUAXX8ktFZ2w8XoHAHQg6jNi1MLyCRkD3fTC6RUlDKx9r2jXBpu8rwUUBtefvuGEJmBhdIy9S7UgKpjre0bB0QblVExh74LuC95vNPA5QA7eMuIdGUVWkwwuWOKEsI2aBJYQCMFL2AZD9op3PZmZjWjuXTJlqgYYCw7FctARVA5oA9Vr+CeSIkpSWpgBoFUGgCKtqm8oHWAuqOIAPQIsp2AABtCbkL4LYMF1nAZ1VUkxRQ/WzXGKAtB7SVnal1QIkKqFYBVTJHzx8Z2AJVOaXaTMzaTjA1owNqFRSprxwGlAHjC2WUUazuGBpRbxm0aieqoZOSFt1iM7wB6kEs3KblQ6adYg2rmgHCowvPUrazSFmvBQOmJ4v2EUC6EdIBLdq2sYc3BKgItkplCWfRqjsqlXhMOSuqTaE8rT5AstOsNa3FwSnShhfjHkMxkLl54UoaiDRR2rMFbpHEa5YLhKKMYrHf+HDDaACSE0fowgFA7eBmul7YDa2rQsNHXAeJFQpWEfaOoK2ojv4/ioFctdKhlIuHL4wbWQepDea1JCJNGuhvTe0lYWtalPPFIGZ2kyx8dzwXWxCnfLAYgBDfVpN1czgGKAxiumrYsmtpQGd7lKvroBLsqN6PAXvIGVtRkwW3wxSLg4YOHfEISIMxW07L9WnK+sSfOrFDvBZeLgdEbCptRwhB73YjocYDBNLdQgwI+VWJZThk9/hfO4kCMRwBZ0HQAAgDsRKRgESijBUoV0CiHF5HTkzUrq1wIXLTWkscsEkiUqhqXLg7cKAur+kIKmJatFQ+Je+M2LIQFqyFfFbEMN2xtLxc4e7AUE1jFVzmebnfkaZJ3uxVZab8ykQrskxon7DJk1T8OxUXMzGss5BlF1kQKaetAzdqhaIocp/axqwQBee1liLi5bYFtoBIg/O8aZcEqCZl7/citDOyhXSUpck2KfQG0w63vfjdZK+HHSTun0W/rcyARmQGNCIR6Lww1y9x34b9d5bIQ7n6pJ1llp8pGKrLcPGXBBPYeUPHp5RxiZDvlJA5/HNSn/gB4Uis7VMg/zp/EvgCCvwiNtm64wMYkXLNd4d47R8bSoJDAKm7RmIMeInAFxDwG0EZ6HxDeURqsfHEfe7TAUnAkwLkVxOVIUBh3dTibhHSL2DU+61Y2pAtkVJhFBYxDEPEAaG03G9icNbo26cFJulQJpPIUqK0lJ8+IqXR6pUPIYWl2DrhooFJoXy1JCSNKmrmzUZZk8rNF0ob8QMXCcmBFyjM4E7kJHXJziDaGOH0SctGaXdNf/QDwjRuFgQVDx0FPKrHQ13kIbIAXqEAWgcwDtYhQ97QqJx0kuaBEvnjkgcZTRLwBysA8TL5Xh6tK8SqF+WHLHrIhmayhjEMlHUyDFBFbzaLuk3EXBFU6FjLWY5qka4B+f+axaDYzZjxL9dhGjCXAK9F2pgtL63pA8QDJ5EIi1UQViHCWyjcODCNojCGUBlBoRxBEIK6IM+Z+6h2IMcRTjR3TQ5J4SgKK6bPOaCQ+U5QzvqEQAy2BQor7oEIQZwilMaUOR8PygiKIcgLlJK2BCVGDXdRlSz8iiu6RpY5+AgK2V3SGZTxmGgNcxAnpV4LdYducYTKIO6zYrXwuuxYhZVwuonIEfdnRjG06SDhbuRBwVo4OzU3WC68UIhFOjigbcDLZCYNAcjddDzuFvMIKP9l6qCYJ01FXHfHhlAA2IgteLzQ0EEySsa9jTXkYbEIqrUUMg3sA1RkfDZtmb+rEjHqLa2+dU7VVkDC78QjRRWQikYZQjkU1oTF8XizpRcm4IE+4SJlMZc0EHZ9yzZNJiD+tJDYfbGQlPQOYf54DCvWmhHmGqtlPEqrRXpcSfEDVizCaS7HDNoDaoMaxZAVY0Ef8rAQE6zG3/J9HC9RbUtU1HwSI+kyjylfkpwXwlvdGUH84Ih45PtICQrLCtoAkQnAy2NRBRnR0muR0YIBJY0aehhjW3UB1bKFg2aedb4AkGvLQI2/5bLSUInjFTkNEOZQCxUzQDvI9XfAnaJOgNItjULmVkBBLNoEgnR/U69Fevn7AYUA5BmOxLGBqYAwqFIpKqC0AygBkJnlwAaolGUUjoB2QVVS822dYgHMZHlofxRiB2t5FSvh+15AsejEtgso9ZlitsW9PBzC9RQDhMQxGxugHGjfHXUAlIpqCyugtvNMJCC9lp1Mk/cAigItlKMBaptf2pW0Aoj3kLY/UTZQuczHameAUsEagy6g9oHUiU1JWwA1gog4UtCnpJtEGUFtLSWtpRxV0sLoZRZABC83HFAHxFnogOo2dqwE93MRkOKnjRggaRltOkgaYMT1WKZH722AhOKNYqmD+NMRxwaIwRABSGoKJCC9Fllc3WvmE0BXhgmsYIlMQKTkmi6pdEAVzENsAlpUZMFNygHqubGcLG3pYbJYHKbaskeQYxTuqhimJiAa9qPJK26IyYIuUxSaDRCCoKTlx5AduqNLwHTBj89QtSMWinxJ2B7HErXEfO3U0DS4Ab0LxQXdIpAVfxisUxp/lqsiVhpmtinR3QcFWceXdC8gAK35UxRbDXXaEyWdKlsNVgrbL5CNRhKQqtBaTvA1P5DENwFi1NNNwB6QMI8yS7am4yuM+Uaj4psS0gbmiynJ/9ksZeXFrOvlWi5h9Vr4ZqiQ3bEIYuqce5nkEVYkz4LiNIxaH5kUdlIUFULryAOrKExDPR2zYmE7DMTpU8yMCi9T1tcenS24BRMlqudVjaSRuFewBsoWyhyRPNsa8s4t9u0VTVDOOYY0yRQn28GS+3pEnprMgEYk9/XKPjVJ4uO8lzPLLLPMMssss8wyyyyzPBr5P1qklhQsYMVR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10" descr="data:image/png;base64,iVBORw0KGgoAAAANSUhEUgAAASAAAACvCAMAAABqzPMLAAAAulBMVEX////B1OoAAAB7q9WrrK6qq62vsLKTk5Pn5+f8/PyztLYAZ6690ekvLy/29vZ3d3fMzc7g4OGmpqbu7u7b29zGx8jq6uvF1uvAwcNaWlrU1NW3uLpmZmbW19jP0NG9vr/R3+/f6fShweB9fX3v9Pl1qNRra2vP3u+rx+MhISGdnZ07OzuTudyEsNiLi4uSkpJERERnns1OTk5cXFw3NzcmdLUZGRkNa7AnJydWksVFh78QEBA5f7umxOKUJNYoAAATXElEQVR4nO2d62KbuBKA7UaoQF0FLMBeKDhJkzRNk16329092/d/raMrloQACbtN0zA/dmvQ9UOakWYEWSxmmWWWWWaZ5WlJFF1eRtFDt+LXlMvzs81KyObs/PKh2/NryeX5crVaKkIgzYxaudxocFpIb2ZEVHrwzIi4RG968TBEZ09cZV8O4mHypAfR+Tif5er8oVv5cHLmwIdOs4du50PJsPqZCbmNn6dLyEX/tISeoB5ysF8qoSdnyyIfPFQeusE/W848+Tw1NeQ3wRihpzXJNr58lsvNQ7f5Z4r/AHpiQ+iNP5/l8s1Dt/rnCZowgMgQQg/dbm/BWV1KST3ynU/h89hWi7vTl89U+eyRd4KKpvKI1HT0/pkpf7jnnjbDyBB6NM6zvIPHC5DPLkwD9Fjs2NrCxweQ7yq6lUeihLY2Pj6AJhl5Ko/D0CMrHx9AU/k8Ei39+uEAPYotfc8A8gAUTdTRj8SMgRnQsHyZAQ1LDx+PlfQBgH5gv44lhWXsvL69vf2wdi9jKp9HYcUaE897/zJ+a0Dx4XymLxTPjtyZHyGmEZuiNifvxR7DVuN2qmpWhDtcNxtnr4dI+ig2q8Y6esoMI0podfP94uLu7uL7zWo5xInco0lJyovvq9XDqaAI4TANkYtL0wD0fEJtl+f3V1ROTth/7y9u7Iw2y5u7+5N9yqv7IxxbTIPXH9+9e/fx+nnuqB3S4PSd7O5fH19XeDi5AejWt4HR+Wa1vDvR5OrkbtVBtFndkRtasovlanPu1i18faqKaGZ0+1Zt/Jd8tJzw/V+dZc2fa9tIQl9eUbnW/azP3l2/EuI02dAZO8y60ntOO28gIni6aVjW1ZnLMAr1Zr5iFw39SeTvYUTl504OLq+7wwj3JG3FYasRyQMvm3uz8xTRMJ6TkzuB0OXcogVQ+ret2af9ZRR9uyoqnalzBECXewI3lv6fnNwIApvvtrtXNzL3avzcYheQzU1M5WWf5rX6TffyZ3FsQOp5KdsQ2g8i2/A5OblX5uDoUYYOoD4nBFG8dkJDw4eLPj0PBRTpp6G7WogRuqe37u339Pyb4WlmADrt7JAU+duSH70cyCBld0RAyLRR9lFycrJc2a9f3Rl2bpiQAeidvc1CXncfp1VfDRI6DJDJh4idw8lVD7iT7jpgiFA41lxNajO7y/ihooSTDwJkO05mn2QnL77Zudm2bwOE/AB9NHL/4ZzzSIBs2/fNdxuhry9efLWtAW5sa+2BKJAfIGMIdddLvXJ9FED2876biw6h+39fEPm3Q+jqwroXGbBlnoBOR/O+/Xz95a3lenMEQH2npbqEPr1g8smNz9D23hPQMzXvx87d1yWfzWjX0fYvjwDI3jkboW8c0FeDz/f+/b4foNNtGqa7a8udbJ+1Ezj+rO4rKvPuzqjZf7M64B7b3Ggk/nkh5B/tslX/iCHU50KzATqVK8Kwa8TBPqtpwYzNSGrcfqnfXpzqt8fdHYMxjI22KpR8VEt2dT/8PlmPJbMAUqIKUUeb7Ckkxp3OzDDXnOWBgEaOcijTrB1AyhDqVT8jQ6gLSBvrmXn3S3vrlXGnuxExJpGxzPQGNMxH3bl/2wP6xgzZFdmcjbplHQEZvmETQ6ulzci6RYeYSQ4D5OCgF66xTy8U+dTjRusOIbsh6wAyJoI5kdpemkrYNoWNdWRyECCnEA91rp78pwL67/7uZnz0ULGvFk1Ab437UR8gw8RZ3UWGZ+DDIYCcw8ybzad//v369RuRr//9+8+Vc8jDrqZNQJ39qLnYkdeNyxAXHcHGKNM3Kp6A3I/U073ZvZCevZc9n3WOmYCgmcBcDPXkcxLtEXkCOnft51JfNF59d85otWNmRzv7dfOYrrhsP144ItoRcU9A7rFBI9Jhun/6xaqETECdY+7P7YBG/Kx20RbTnoCcx4HphL13P2zuAih0BNRzvnBYtKWAHyD3o0AbY4PadZD1ifXQ0FRAnfWRi2gWwA+Qx5l6E5BzRqsZmwpo3FVvEW0t8MMAma4Pd0A2M/ZTAWnbNT9AflZek8Ps/E8F9Od0QL/MCHK1YpMAaR6PR6qDXAFNUtIHAPplrJgroElmXtvoPdJ10NSF4vO1g2j7mN98JW16Oxoz36h4AnJ/NezH7sVcAZkeZ/8TdL6bVWclpJ+IOfZu3hWQ6e4wY65HB+Tx2sExjdh0QKafqDAzHhnQVCV0oAqaDsgMO38wMx4b0LQ5tj9NNiY9YY3JgDrxDsvxqvL6/fPbKmky24FXX0AT59hhRv4AQAszZPaqW7iW5N0fnzWGx46L7UWJkF1duGZyjYu5A+oc7egEfkxvrR5R8gY0aTvmnMU1suoOqPvKqUGos9jeHgZowhAaC6cqfFxj8+6ALLuNPxRTlnbOfhgRJX9AHq+HyW2Ge46+Og8AZHtr+QtMEf2WS2A5WW4c75gAyNeQeZgw5/NBHoB8Dpg96y4lJwByf4GOnX3tnGft53PWW+UhgBbDZ2INMV1xUwB5fA7n3mcfP/B61EGAfKKHgVnwJECWU8B9g+LK3dfqc8rVC5BH+LAbu58ESH1NY4yQc8rl0OtthwFaQEc+llXkNECuhOhLha4zbPCFlgMBLQInPtdmqdMBuRFasZ2n21eUvd7V8Aa02Dnwsb4iNxWQS7/lsm98XbB6M/LK2MGAFuHo6whJJ89hgMb6vdq0k+ZyTBWNvh9+OKCx9dDrnkd0AKAFGhxEWqeHYE5447AL6MM4oAXuj3GcdiKRUgxAnv6kyx5Eq6XZ6ehs1ZPU6W9tFP97qcr/Ov25faslsAIij3Rtm2gvbwcM6Pu/1XLfer/1fHnWmT4r+7vM9P3oTtKl0yu9x5QCXv+pwHl3CkfeCz9cLs83y1Uryzf9b8Nfnr9RUz7cn/spkjzf5nnzw9lIiS7PuVyOdhldypSP4etKs8wyyyyzzDLLLLPMMssss8wyyyyzzPKQgrb22Iu/RFvxzbYw2fY65L0k3/0CHj4cxEcqCQX8+yZlAEA2ktZN4uAXAIRy/3cF7BLlfCzCo/nkq18B0NEFAfN7QJPFAxAqCiWQFOEC239FEf2NtZw40m9G/DJSrvJ/qHUgjLuRK6ymkCUpDYnYZQIoivSrelrSYLVsrLdwsU+7B6R1uCtoGxDZilKjBJBfcab+gvzLIxFRKA35HcsPkWSQ3AQ5z7kLUE1uwnSBK3I1ZgcrcVDxOnJWKo+fRlqFQhrILkZKk3I1BQogLQ7GMQj2OiiCcEGbCKUt4A2u5KnOOmYt5KXGAaItBqJmCSijaWC/XsMwSNI0B5Bli6ogD3EGAfsUQhSTX0VGrrFfIK5gmZZQaMk8qDIc5kHMcu5gBZosITdhVWdbCNnzAgwQgiApcA0AI1TBDKEUxuoQyYNtiIsk4BMoBhnCGc8rAQECCDUJjOtmf6iVAKpgnWZbkZE2P0sTAApR6i7D6TbgfYthJboaKYCSICYFxEGvua14YRlgx4kT0PAesUJyzmmxZQ8tArCiV0PITFMoGlVztbDjPSZsWUE7RlEA2nKkIaAZC96WVBkIZHxUokeIlcwaUQdKxJ4B6uggAigW3cx4Q1mDRbWpaGHDmxRDgHlX8z2gkN8jE6BnmoUSXUXbFnEwpKUw3DebNCtmgMSDgeyJtEVWrF5OhJQgW5G0LW2N/Y6aoJTdIbNO6X6Rc1p1QNc4KX9KOFcWPL2AxLRlFSE56HJWTgXEJI0Z91hOxJhd54BkmhD0fLo6EZ0m/0j3PBcMk+iKLCYCop9Q+7UoGZodB0PoLXjevAWUAXX8ktFZ2w8XoHAHQg6jNi1MLyCRkD3fTC6RUlDKx9r2jXBpu8rwUUBtefvuGEJmBhdIy9S7UgKpjre0bB0QblVExh74LuC95vNPA5QA7eMuIdGUVWkwwuWOKEsI2aBJYQCMFL2AZD9op3PZmZjWjuXTJlqgYYCw7FctARVA5oA9Vr+CeSIkpSWpgBoFUGgCKtqm8oHWAuqOIAPQIsp2AABtCbkL4LYMF1nAZ1VUkxRQ/WzXGKAtB7SVnal1QIkKqFYBVTJHzx8Z2AJVOaXaTMzaTjA1owNqFRSprxwGlAHjC2WUUazuGBpRbxm0aieqoZOSFt1iM7wB6kEs3KblQ6adYg2rmgHCowvPUrazSFmvBQOmJ4v2EUC6EdIBLdq2sYc3BKgItkplCWfRqjsqlXhMOSuqTaE8rT5AstOsNa3FwSnShhfjHkMxkLl54UoaiDRR2rMFbpHEa5YLhKKMYrHf+HDDaACSE0fowgFA7eBmul7YDa2rQsNHXAeJFQpWEfaOoK2ojv4/ioFctdKhlIuHL4wbWQepDea1JCJNGuhvTe0lYWtalPPFIGZ2kyx8dzwXWxCnfLAYgBDfVpN1czgGKAxiumrYsmtpQGd7lKvroBLsqN6PAXvIGVtRkwW3wxSLg4YOHfEISIMxW07L9WnK+sSfOrFDvBZeLgdEbCptRwhB73YjocYDBNLdQgwI+VWJZThk9/hfO4kCMRwBZ0HQAAgDsRKRgESijBUoV0CiHF5HTkzUrq1wIXLTWkscsEkiUqhqXLg7cKAur+kIKmJatFQ+Je+M2LIQFqyFfFbEMN2xtLxc4e7AUE1jFVzmebnfkaZJ3uxVZab8ykQrskxon7DJk1T8OxUXMzGss5BlF1kQKaetAzdqhaIocp/axqwQBee1liLi5bYFtoBIg/O8aZcEqCZl7/citDOyhXSUpck2KfQG0w63vfjdZK+HHSTun0W/rcyARmQGNCIR6Lww1y9x34b9d5bIQ7n6pJ1llp8pGKrLcPGXBBPYeUPHp5RxiZDvlJA5/HNSn/gB4Uis7VMg/zp/EvgCCvwiNtm64wMYkXLNd4d47R8bSoJDAKm7RmIMeInAFxDwG0EZ6HxDeURqsfHEfe7TAUnAkwLkVxOVIUBh3dTibhHSL2DU+61Y2pAtkVJhFBYxDEPEAaG03G9icNbo26cFJulQJpPIUqK0lJ8+IqXR6pUPIYWl2DrhooFJoXy1JCSNKmrmzUZZk8rNF0ob8QMXCcmBFyjM4E7kJHXJziDaGOH0SctGaXdNf/QDwjRuFgQVDx0FPKrHQ13kIbIAXqEAWgcwDtYhQ97QqJx0kuaBEvnjkgcZTRLwBysA8TL5Xh6tK8SqF+WHLHrIhmayhjEMlHUyDFBFbzaLuk3EXBFU6FjLWY5qka4B+f+axaDYzZjxL9dhGjCXAK9F2pgtL63pA8QDJ5EIi1UQViHCWyjcODCNojCGUBlBoRxBEIK6IM+Z+6h2IMcRTjR3TQ5J4SgKK6bPOaCQ+U5QzvqEQAy2BQor7oEIQZwilMaUOR8PygiKIcgLlJK2BCVGDXdRlSz8iiu6RpY5+AgK2V3SGZTxmGgNcxAnpV4LdYducYTKIO6zYrXwuuxYhZVwuonIEfdnRjG06SDhbuRBwVo4OzU3WC68UIhFOjigbcDLZCYNAcjddDzuFvMIKP9l6qCYJ01FXHfHhlAA2IgteLzQ0EEySsa9jTXkYbEIqrUUMg3sA1RkfDZtmb+rEjHqLa2+dU7VVkDC78QjRRWQikYZQjkU1oTF8XizpRcm4IE+4SJlMZc0EHZ9yzZNJiD+tJDYfbGQlPQOYf54DCvWmhHmGqtlPEqrRXpcSfEDVizCaS7HDNoDaoMaxZAVY0Ef8rAQE6zG3/J9HC9RbUtU1HwSI+kyjylfkpwXwlvdGUH84Ih45PtICQrLCtoAkQnAy2NRBRnR0muR0YIBJY0aehhjW3UB1bKFg2aedb4AkGvLQI2/5bLSUInjFTkNEOZQCxUzQDvI9XfAnaJOgNItjULmVkBBLNoEgnR/U69Fevn7AYUA5BmOxLGBqYAwqFIpKqC0AygBkJnlwAaolGUUjoB2QVVS822dYgHMZHlofxRiB2t5FSvh+15AsejEtgso9ZlitsW9PBzC9RQDhMQxGxugHGjfHXUAlIpqCyugtvNMJCC9lp1Mk/cAigItlKMBaptf2pW0Aoj3kLY/UTZQuczHameAUsEagy6g9oHUiU1JWwA1gog4UtCnpJtEGUFtLSWtpRxV0sLoZRZABC83HFAHxFnogOo2dqwE93MRkOKnjRggaRltOkgaYMT1WKZH722AhOKNYqmD+NMRxwaIwRABSGoKJCC9Fllc3WvmE0BXhgmsYIlMQKTkmi6pdEAVzENsAlpUZMFNygHqubGcLG3pYbJYHKbaskeQYxTuqhimJiAa9qPJK26IyYIuUxSaDRCCoKTlx5AduqNLwHTBj89QtSMWinxJ2B7HErXEfO3U0DS4Ab0LxQXdIpAVfxisUxp/lqsiVhpmtinR3QcFWceXdC8gAK35UxRbDXXaEyWdKlsNVgrbL5CNRhKQqtBaTvA1P5DENwFi1NNNwB6QMI8yS7am4yuM+Uaj4psS0gbmiynJ/9ksZeXFrOvlWi5h9Vr4ZqiQ3bEIYuqce5nkEVYkz4LiNIxaH5kUdlIUFULryAOrKExDPR2zYmE7DMTpU8yMCi9T1tcenS24BRMlqudVjaSRuFewBsoWyhyRPNsa8s4t9u0VTVDOOYY0yRQn28GS+3pEnprMgEYk9/XKPjVJ4uO8lzPLLLPMMssss8wyyyyzPBr5P1qklhQsYMVRAAAAAElFTkSuQmC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 descr="http://upload.wikimedia.org/wikipedia/commons/4/4b/New_Economics_Foundation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622" y="1752600"/>
            <a:ext cx="3505200" cy="213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New Energy Econom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191000"/>
            <a:ext cx="5458044" cy="1341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69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3400"/>
            <a:ext cx="9143999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Future of Consumer Society: Prospects for Sustainability in the New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19099" y="1493520"/>
            <a:ext cx="8305800" cy="182880"/>
            <a:chOff x="533400" y="1341120"/>
            <a:chExt cx="7924800" cy="18288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26" name="Picture 2" descr="http://www.post-consumerism.com/images/PostConsumerismlog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5"/>
          <a:stretch/>
        </p:blipFill>
        <p:spPr bwMode="auto">
          <a:xfrm>
            <a:off x="1268784" y="2667000"/>
            <a:ext cx="6606433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936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Sharing Economy (Collaborative Consumption)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19099" y="1095833"/>
            <a:ext cx="8305800" cy="182880"/>
            <a:chOff x="533400" y="1341120"/>
            <a:chExt cx="7924800" cy="18288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5602" name="Picture 2" descr="http://static.guim.co.uk/sys-images/Guardian/Pix/pictures/2013/8/5/1375700825572/sharing-econom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905000"/>
            <a:ext cx="64770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73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Maker Movement (</a:t>
            </a:r>
            <a:r>
              <a:rPr lang="en-US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Prosumption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/Artisanal Crafting)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19099" y="1095833"/>
            <a:ext cx="8305800" cy="182880"/>
            <a:chOff x="533400" y="1341120"/>
            <a:chExt cx="7924800" cy="18288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4578" name="Picture 2" descr="http://www.raisinggeeks.com/blog/wp-content/uploads/2011/08/wired-20110316-0744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750" y="1600200"/>
            <a:ext cx="34925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11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ocalization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19099" y="1095833"/>
            <a:ext cx="8305800" cy="182880"/>
            <a:chOff x="533400" y="1341120"/>
            <a:chExt cx="7924800" cy="18288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26" name="Picture 2" descr="http://whidbeyinstitute.org/wp-content/uploads/2013/10/LocalEconomy-Feature-675x2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81" y="1957754"/>
            <a:ext cx="8543438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22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blogs.reuters.com/david-rohde/files/2012/01/middle_clas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960" y="2097107"/>
            <a:ext cx="7068081" cy="437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417493"/>
            <a:ext cx="91440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a Consumer Society Persist in the United States in the Face of a Shrinking Middle Class…?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19100" y="1493520"/>
            <a:ext cx="8305800" cy="182880"/>
            <a:chOff x="533400" y="1341120"/>
            <a:chExt cx="7924800" cy="18288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872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17493"/>
            <a:ext cx="91440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…And What Does the Future Hold in Terms of Household Provisioning Practices?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19100" y="1493520"/>
            <a:ext cx="8305800" cy="182880"/>
            <a:chOff x="533400" y="1341120"/>
            <a:chExt cx="7924800" cy="18288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050" name="Picture 2" descr="hbr-the-future-of-shopping-220x2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753" y="2185060"/>
            <a:ext cx="4480495" cy="421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481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Really (!) Do Live in a Consumer Society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http://antinuclearinfo.files.wordpress.com/2010/06/consumer-societ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5410199" cy="434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098" name="Picture 2" descr="Ginza crossing at nigh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209800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79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Consumer Society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community in which the buying and selling of mass-produced goods and services is promoted through mass media and is the dominant economic activity.</a:t>
            </a:r>
            <a:endParaRPr lang="en-US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http://breakintheaction.files.wordpress.com/2012/05/k0pv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219" y="2438400"/>
            <a:ext cx="5339562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71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Longue </a:t>
            </a:r>
            <a:r>
              <a:rPr lang="en-US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Durée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Perspective on Consumer Society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52400" y="1752600"/>
            <a:ext cx="2590800" cy="4059931"/>
            <a:chOff x="152400" y="1752600"/>
            <a:chExt cx="2590800" cy="4059931"/>
          </a:xfrm>
        </p:grpSpPr>
        <p:pic>
          <p:nvPicPr>
            <p:cNvPr id="9218" name="Picture 2" descr="http://medieval.ucdavis.edu/20A/RODDY_KEVIN_50304/Agriculture.JulyR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752600"/>
              <a:ext cx="2590800" cy="36905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252957" y="5443199"/>
              <a:ext cx="2383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Agrarianism (pre-1800)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AutoShape 4" descr="data:image/jpeg;base64,/9j/4AAQSkZJRgABAQAAAQABAAD/2wCEAAkGBxMTEhUUExQVFhQXGBwYGRgYGBoaHBwYGhwYGhgcGBoYHyggHBwlHBgXITEhJSkrLi4uFx8zODMsNygtLisBCgoKDg0OGxAQGzQkICQsLCwsLCwsLCwsLCwsLCwsLCwsLCwsLCwsLCwsLCwsLCwsLCwsLCwsLCwsLCwsLCwsLP/AABEIALgBEwMBIgACEQEDEQH/xAAcAAACAgMBAQAAAAAAAAAAAAAEBQMGAAECBwj/xABFEAABAgQEAgcFBgMGBgMBAAABAhEAAwQhBRIxQVFhBhMicYGRoTKxwdHwBxRCUnLhFSOSM1NigqLxJCVDssLSY3ODFv/EABkBAAMBAQEAAAAAAAAAAAAAAAECAwQABf/EACoRAAICAgIBBAECBwAAAAAAAAABAhEDIRIxQQQTUWEicaEUIzJCgZHw/9oADAMBAAIRAxEAPwCtIlpLjlAk6gIvsIlC20g2RNte8aIZC0oCmXIcwzpqEnlBUmmSTDSVLAEXU1RKWisVtKtBvo9jEC5vCHuOUxKXYljYjbvhLJp3LNDp2A5STrBCFGDDIQbMbCGeDYe6xwGsEVtAUuhUwJSQ/Ed0GjDmS/nF4kUwCWa3h8YhnYGCg5VF9nZvQRGUtiqRT5NIX0tDwUfYiH7upBYiGRU6WGrQsnSC3ZV5tSQpk+sDBDlz74czMGW+a14lk4IontaQVOKCLZUp9rwTNQT3xYf4aj8oeA5tIEkiFUlIFiySC4iSbcEa3icyi+loklyNzCcqCLlUOjEvwMRzKdabNDr7q8dmntzh1kYKE6ZBI5xImWYYokRqdTwt2xrAkWPOJ1ILvERSx4xO7J1EA42kEwXRS94GSsWbWOgeEc2CgyswqXMD2CtXAFzzhHiVJ1YYm/uh3JmkamEGPIOYqBsebxDPlagUwwuYu+8tqYW4rPClg8B84jnrP19c4CWp487m3qz0FFGyswVRUq1qASCYFkhy0XzoghCEl2d9T8Ipijzkoi5JcY2C01CQAFBrw5oCEzAgDZzttB86Sl3DawDPHbzJ1YfXuja8axbXyZlk9zQdN1jI4E02cbCNxu5xZDhI8fKrmO0z21vG5aUvcxx1d4zY4MvKSDaarbuiwYarN3RWqeQXb0i2YbLAAAtGhoi2NJUoEANAdbgo9pCbiGsmSbQwRJhOTRIosqhmEsEKf9J90WbAsFmIJK1JD2bV+F4dIlgA+sdgjSH5toVs6XLKdL90ECWWjuUQY7CYzykdRWqyUX4vG6WUQGMOJlGCYiVLAPdCSyNjJAyJfGJwmMTLiQJgJhZwRANbJcvB6hHCpLx3I4XUs1KhozbxsJBMTIoACQ8QplkcYCb8hCkIEdGWDEckcYmCYewEIliOZlO+7cIIyX5Rq3dDctHUIalLa84gC4YVrO4dteEJ6gsbR5s8srNsIJoIRY3v6RIit04QEpZKQxiIL2gyzt9B9pDkz33geqZu1v7oXz65KRrA6sXTlKdVG7v6Qs8nJHRx0DVtMliQfCEikmCp9S8BZzEki9hdDLYuYslBOOgMV2kmGHuEyiVNeCrs6TVFmpApSXckDnBsml3MEUNIEpAvziabKj2MeLSs86WXboWTpdzGQXNlX/2jIt7SB7jPGgLxJL1jXVHhE1PTub2ilIJYcCly27aXffcRZaSgRl7JL84qVMvIwBtFmwecCddoWQjQ2pqdbhhDBSAjxMD01SnjG6lRU1/KJN2JRqfUBmEDyVXEZ1IgiRKAMG1VHUHU8TzDaBUzGiM1SSfaEZ8jQ0YsmCo5MreIagFIcajaIpGJAkAgjj38ozvIk6ZRY21aCglozLEdatpalp1CSdHdgToN7QLhVYVoCljKT+EpykW56vroNYtF8tIRxaVhmW8ZmERzZojlC3iix+WK2dqMRKFiHEbXA65+UsY6UoKPLwdGLbo4CCGtEmQi58RwiObUjjGS56RcqtGV+pi3Rf2XRNNmBIJNgA57hePPMS6ZLUpQQAEucp3bYmLniFYgBRURlAvwaPI8SWhC+xcOfJ7ekLPNydRK48VK5FqpOmYypTMQSQGKnF+HZaGa6lKxmFwY8ymKBuCe6H3R+tCVjMSAQx+cRyJtWWil4Lci5getmhKS5YxFUYzJSkHNuzNeEVfiIWXhEhmRTZkRioaMMwEmNJpFKLJSpR5B/QQySObJZlSDxjkLhueiVQmWiYUE59mLjkQdIXGiUksUqBHEN746qAmmd0ymi3YAdDv8oqUmTeLbgNMeyANYMF+QJ9F6oSFaG41hginELMLpVAuQRZoskiRpHrKejzpLYknUNzrGQ8myA8ZHe6dR8/xtPKMRHaTe8ZP4ho3e2iRmaG9KpgIAQeIg6VFH6jkiTx0N6adDiUq0VyUuGtNNGhjlMnKIUah9GjaZ94BqUAHsm524REqaWvaKc1VicQ7EK8JQXNzFfl1pexvENbW5rHbeFk2oAOseTlzOcrRvxYlFFqOKLBAVv6wf1oQhSgkqtmypZzbZzFXoqtKiCrTT69Yd4jLRNp5ktKgnMix1Zr6eHm0CErewTjQkndKpynSEykpUGbtFTHW78N2hinFJhmFIVLUpOocu3E3ilIqQAAC47OxuRpfxix4eZMtTpU6lNmKgWJDuS4diTEJeoyw3F0bP4fG1XEs8hSlC4Y8NYLSwEL5VRl7mGnwgDpDjXVSSsJc5kpZ21f5Rvy+qnKCj/wAzzY4FyLGZgIuYrlZWup9ANILnznQwPlwYQmnJfSMayScONl440pWZNq30jj7ySI4+7mJ6ajKiBxhKbZe0kVzpZWNKy37Zt4XJ57ecK8K6MzZwQt09WoO77cOLvZocfaFRdWZCbFws270M8Wb7P5CF0IfVK1j3K/8AKN+HHX4szZJ65IoKOjU4rbIcrsS48YnxbDkyFMl2IcElzz05iPQsTpHQrL9d0ULFCbhTljvE5NqVDwpqxNPnOL7QLnMG/dSo2MWKi+z+fMSFoUhiAe06fDQw8a6QstbZW6ZRi9/ZxPX15ARmQUnMr8ou1+ZaDsF+zxIS1Qohb/gIIa25EXHCMFk06cstLPqTdR7zw5RSGKTdsjkyxqkGTUukjk0U7EsKWS5SWdnIi7gRLLTF5wUuyEMjiVTBui0tAdYKlbvpfk0P6PC0IbKkAwxyiJECCoqPQJTbNypbQZJgdMFykw7ERzNF4yOpgvGQg584CYI7RODwpmVIFzpEyJm8SUYM2OxuirbUB4MlYiH0aEQmR2mbBfGIKbH8rFkKLBQcajhDGRXjZiYouGqebNPM+8fOH6CAL2gOcVG2c4bLIubYknaFM6vzWexhdPxIIGruNHhJPrSLvGTLLk6TLY8dK2NJ88cYFmVN4BTUZnLwEip4mJqBWy001SGF9IPp8WBUOUUsVm0EyKk7QssQyaDJi+2OcWh2XMur2FHWz5kswPedoqj9pJ5RaFK/mTP/AK1e9JjNm7RqXTJazGkpBAILForGK15WgjisK9/zgepfMr9R95iOsSyB3j3GNaXTZiquiw0WJzEkcB7ocUmIhROZMJaQac2h1RKGjQvEWTGMlQJsIJWn8WjRDJG5a0FzFixEPjpS2Rnsof2izs0ySOCD6qv7od/ZxMIo5oG033pR8oR9PCDPS392PeqGP2fVGVE0c0+4/KNHuLlaOeP+XRYJtU+sS0fR6RNPWKS5fQ6eUap6PrFsmz+XjFpo6cS0JTqw1gY8fN2+hMk+Kpdldw7oZJlTesTmOrJLNfbnFmShgOUTJIjpxwjRGCj0ZpTlLshTHEupQVmWFArSHUkG4BuCRs8FCKthMz/m1YP/AIpfomV84Mm1VAirss0dpjp47DQ6FoxCYkSIxJiSXHM47QiC5YiNJEQfxWT/AHifC/rC2h1EMIjIHGISvzp84yO5Ibi/g+R6ieSny94g2nnloVFCj+E6iJkpVmJYsIzNm1JjtE54kK4US5p/KryidFTxBHfCS2hktk+GzSFKI/MfhG8VrFkhI9nXyiDDTf8AzExLXDt/5YTyUa6I5U46RqoluQHN39GgssCA4fhHE3+1l8GPwjr2KwSYlgRA4lG44fG8OlUogKUm6+R+YhlI6rASnKI7p59wIknlyzRHTSSVWBh9UDyPPxJ7osqlfzZjNdC+PI3hAhjdm4RaMOmS5kwM5ayjlIDKeznQFo8vM/NHoR0hT90dRfRz7zAWPygEJbj8Is/UIzEKmS5dzZSgDqWsW84ExfBpc1PYqpAIL9pTP3EP6tGrHumYZS3RxQSVKQhgfZGzwzl4csEZkqT3gj3wqlYbNzICVIyhnyzpZGz2Cj6xb8Ew6YhK3US4sM13YjbjaD/glOVdMCnr6tGbW6R/UpKfjByJSjYwGrCag0iElC1TQpBVcE9mYFG73sNoPqcaTKmJQZM9lXzZGSNbKJI4esUjFMnJvwULpvKKalj+RPvVDb7NJCVqnJU/spI8C3xgDptUpm1GZDsEJFw2hV84O+z6qTKXNJ/IbcS6LDnDKozplZW8V/R6RTyEoDANBKTCEdIUvocrcC7tp52g9OMSvzf6VfKNqlFnnuMvIyeNkwqn41LCXSXLWDHXytEmG4gqa7JAALa393dB09IDi0rGeaKrhZ/5tVFtZY9OoHwhxiWKGTqh+6K5gFeFYhMWbBaSB3uhh/pieXTX6lMcW0/0Lwk8o7EQT6lKB2mHAbltWG8SyalKtw7PD2k6J0TJESJiBdSlKSokMNTr4W3gfBsT6xSwSPa7KbOEty109YDkroKjqxugRSJaw2o3GnDXf6eLykx58hRP+seenuiHqNJGv0itsaJm2/2+cZEHh5aRkZ7kbaifOqJRyvnWLOzx1TpUR7ahdtjHfWpy5nt3ecZJqEFmVqW03h23T0BRiqtndOtZf+Yq1tBBkpUy7qUCNR2dvCCzhWUOuYgCOKaZIL/8SkMbulQH9WkRcuW0v2HXBds3TSwoZiXsT7CH8bR1V0obMHd2u2l+HdBikISnOiYmYnQ5Tvc+4RBiawZdxcHjv2vkYkpS5FuMHG0LgSVORoLesRTszggCwiWSEukZU3S+7vHUpQOTsIu72O2jXi/Iz8AcVUxNxbmwiWmQtQVlBKixYDne0cTNEuANXYNobQEucoZrJsbW2uPhDpX0J/SGzaKc95ax/lLxLSS1pLqBFtxE9NWrSlRExYZmAVuXgZFYSshSlKID35mFttNDKNNMlm1qgSAPxJH9Tke71iy4JUqEuaUhz2beJirrU50/Gku+wZ/rlFm6NzU5ZoJayf8AyiHqEuBWDdgHSSYVTUKI1lpOvHNCvLB+PTP5yGNuqSPEODcQjFSrP7QZ2bk7a8Yphi3BV8CTlT2WfBqMTEF0o9rUgHYW00guvw1EtClhKQQHsAO7QCF9HOKZCmLHODvoADwbaJccMxIZZPbOcBweyoAh27og1Jz7K3FRAjOX+Y+cTUC1laQSS54/X0IAqEqKSvMyUgkgalr+6O8Nnq6sTQWIVZxv3Fx5xdp8SKqyxYxSLypIClEv+Y2t5QLQmdKSVICwrMBYHQ945ekDDpbU58vXKf8AShtP0tEo6ZVYVkFQp/0o/wDWBCDXYspX4D1Y7WggdZO9flEk3H61P/UnHXV9m5c4Wr6a1efKZ6n/AEI/9Yw9M6pKsvXFz/gRv/limyPFfCHFTjVS11TFC1j3PoRDfBcdmyylSyspUNFOw4kW2+MVif0sqlJJ6wi2iGTpzAzesIp+KrUAsl1uxUSok76u8GDado6UVVNI9qn4olaSlK2JDgix+toq6ZU1M0rB7RftMD+0IMDxeaJqe0SnKzK7VrlhvrFv/iyFEaAtGlyjlpvRDjLFpeSFeJTAf5hdPcPOweM/joS+UE7XtE+ISUlNndopVatSZhyqcA6cO/yiGSEouikHFosVTiyl+0S3AO3jHFFi2VYKFMRuNoQVT5f1EDWBaeWoKFt28tYWMfko2lpHoNR0lnLQUlbdzB/IaRxRTFAByDz0239YQypaWCc4zs7baOzw1lBOXJmGZhf67jHObk6YVxitFjluw7oyEycQygBnYAaiMi/FkvcR4ZI/s1d598DYakkpJ0z39DHSqoAZQLGJaJJS6AMxd/TnA2kx7TkvpHdLTglSlXKhm8VX+MSy6EZVBr6/TwP9wnu5Sq/1tDOno5tgzccxP+8JOXmx4VVUS4TLyyyjdyfdBtVLWE9lBmEn2Rf817d4juqSiQgqYFbOHdiXDhifH+qN4fjNQtOWWFOpw6EDsku3sjWwN9k6xnacnzXRX3Uo8UCS5a0h1yjYOQ5BAFySDoCPeI3JzKISjKqwJObRwCXtZnv3GGdIlcpJmTXmqXY5WKx7QW47R1SLEDaOKilWqXnlpWkAqdg5U7HtJF7EK/CPGG0T5sU4lOJGRIS4OoA217W/f3RDIwCYtJJUlLn8RUB/UEkQ4wuhnLTYSrn/AKiwhbcQAcwHcOMSS5agshWX/wDGYpSncPwg8+OkDsTnCp+QkJBA1ZQPdbWApMtQUSobMN94sNTiigAmWuYGL9pn5vx8X8IVzFqXcufAW32EMm6Gi/y2RgDlDLB0h1WG3xgAyFWINjoN9oZUUlcvNnSpJYEBQKXHaYh9RY35RLLuLNeGa5bB8WAE0Wbs/Ewply3WyUqKiqzXc5n0AhviCApQUSB2Rv3lv3gyjp5IQD1ZBU/aUbMLWJYXOYeBhscuMEQzbmyKSSJKwQXzs1wXIEFdLajtSw3sy0P4IAPq8OJyZMlQlrUgkNYpXmFnHaLnQ2GZmbjDSrlyZ4eYuSQpWqmsANHmOgrbXQnjEk/ysWU9Hn00kylgaX9bRxIVklZAXu/15xY6zo6FzCmnSpQZ1ZGKEqcul0ukBmYPaNYd0QUvrEzFBGUEsxJBAcE5QRl13e3KLWmiTl5KrKkkqzj6s0TJpSVZ7RaqXB5UtJSJvWrOiUoWL73KTwNonT0eUpMtS5U1ipQUEhQKQkuFEFLlwbAM7bQ/L4FspipJVN7IKjsADDX/APmKlWVfV3f8wcAXvyhxhKZSZipeWcLKOVsimSCsAh3zMMrXHaguv6PTJmUoV1oyjOpJCGJKlPkLiwIGrnKIHJgb2JhgM4y1nsWSSRmvpo7MC3EwLT4IrKxUlV9UqFns5BYnwiyUXQ6exZSVAm6c2U+iVAFvHURLP6KJSTmQsZUhZyrzAgkjQpSWBAdr8o5WBzXyIMPSUzUoX2XsfJvlB2EqKhLdXbmOE7OQSPhD/H8BRRUc6YFKUoIyuwy5iQEKYu121J1jzCjq1nLdRynsl9Lkt5ufGHWNx7B7il0erV/WIzhST2cu4vm+W8U2glqVMUoJUQSSWHHT1aPTMJrlLo5U6YjMerdZIDlSSEks2p7R0gBU2WqcrrELSQlSic5CQkEBNpf4tXb/AHfI7d2JB0mqKxOWgAKUARe273bhy8+ULJ9cMzpFon6T1ilzCAkpls6Uh9973J5mEYqQAG+vKIL8nZXoLlqWVFRJBZ/naGlKbO/DWEcueTcnQkem/OCZFSLfXLxaKRWxJMtCC4cue4xuAJSXAJT6xkaNmezy+TRKWeyC3d8TaHVNhCvxKbuu8QJoB+dQ7olTQJOs1R7zGaWS+n+xtUKH9DToQGK/NXzg4zJG60Bi/ta6+esVilppV81m3zQxkYbJCSrMAE3OYuDbYJvzjM477HoPqlUSgfYKtRZSrg2B5bHkYRjG8lUOpGWSFhWUJALcDfXX14l56OqQmZ2VJyvqEgeqmY+MMJmEmpqs6VS0S1AuBMSVlRSAosHFyAT4w8ajfL4FlHoMwioM09XLKUAkk5kmYb66sgcb7xrE5RlLKE1ayv2VJyka7dk5fdtFmwbDESkNkQr/ABFNxtufjCPpXikymnpCMl05yQhDkEkM5BvY+cQUuUqQyqwbC8BlLS6zP20CUD1CosNH0bpspaWslr5nUr35QW0LQnpOkdQoHKuX1b7raYBx1HPRoGxLEaqalRliYy1g5gVBgMwDE/hYpDXulR3guM2+zuwjE6KlQR/wqwl2KjMXqNbP6u3CEeIVUnMTIklALdkFTC1nKlKc+UWPCsJq2eZUmWk6j2iW27ep8DE8yjlpspMtQLPMKEOTyypseTb6wVJr7G/FFdp8SUgWla7iYoXZ9j9PFroJ33oGZ1EtZCEJIChfLmZ0qNiXV+8G0lFISl1IlsfwlAd9RoPLaF8+oHWS1U2aUUuFoQyVLSSNAxBId2Iu/C8Hb10I5J9IcUEspS6ZHVrBylKSlTdyicxDbA+cQ1dQSyVlaQNihQD/AOeWQfEgWhTUy6yYr+Uagg/3mdDcLpUARrdhtaGFF0bnEPM6sK4kqmHvDJQR3Zj3mGSJulsFV0clLumaRmLkMglj/iS4bwg+V0UkSpa12mlCFrSlZOVwH7Qfu2EF03RQZwuZPnLIIIAOVIIbQXLcnhxWYVKmpyTASn9Sh/2m/jFIQbJyy/ZVcL6ZSTLQlRKCkJCnl2J0XkyasW/CLGHOGrmzgZiB1aQSnKsvmAZz2bFJdhcte8dSeiVEjSQk/qKlctFGGNTVBAclgIrwXbJuS/tEOLzJaJktE4SgmY+qSoOGHaIsm6gxPnC6emWmQhckomBa0vKUlIWApWUtd0MTd7C5trEHSnGZc2WqUO0FDVnyqcFJ8G05RU7pSwckCxyuTv2r2Yk31ibkl0XhjtbZ6lXIlSpKph6wpQEvkbPYhI5ln0fzhcnpRQpAupaiBYo7TuQxzNextFYw3HqiWgBItdxb46DuhROo5s5SlJlgqUrMVJA9p7t+UE6jdoZZV8AeH7PSJ+MSpyMsmapFioqQBmRlIIdKhcPsL94NxqRAMso65TEreaFZF3UVuzHsFye+0VjCOiFTmCwMt37R8vWLPh3RVQCgtY7RdhfTi8UuUt0TaitWUasxiseZJmLM5JJQoKDpVe1jpcbM2kS4X0UWFfeUAJQglYSSoHsuctrsWbXQx6bKwOUljlBVZzuWuHgmdTym7enA6eWkBqntr/Z3uLpIE6O0YTJYeyslbEfnOZm2ABAblDKZQoZ1Ml7O7O+3N4An9I6eVYrAbZ0j4wvrOm1MQUliPE+4fGDeOtuxKnZXPtIxCnWUS5QZUsqzKAYF8tr3sX9Y88nTOB0i1Y1OppyirPNuXCQLcPxAQqy06SP5aj+pbeiRCp+SyjqhZ1pO7v8AR9xguQHNm5f7wYZ8v8MmWG5FXvMEU1crZh3ACGUhZRGVPOISBlV5ftGQQmrU3tHz/aNxayXEpII1No6mVIFmf5cojliCJEgKUEsHNhoPf9Wjz9WeiwWdTJVckgba+jxuThshSc3WHmQ3jqIN+5pSFZiMzDqypQUm5awdyqx7JHfyTUNFNnzjIlgJ7WpJAS92s7ixbkIrGLfmibmgupwxKSMkwkNqSD4NZu+GWAYfPExC05Az3fiCPZsd28Id0mCypXanplgpAITmcLX2gRsSyxdO7iOqbAxmK8xSSScoYgPdgw2ic5OqYYyT6J6yfNQSAJi1EDQdm/EjT9oiq8HRPSlU8KSpIAcK0DuxCrEOTqI5xuYqmQVCa6iQEpP+o+1+2nGNTcSkS5Etc0KK5qAcgO7AmxLAOw8e+JKLVNBOE9FZZDomnlnLcrsPlHU7CKhKXE2SlI/KFebk28CIZ0VZRESh1YC5imCDZQIBub2Ts+7xZpNMhOiB5fOGuS7FcqKPQUcxwySpTXKUJSL8VzAYa4fTVyVKKZYS9nUpBcPu3fsBFpXMSkOSw4x2hT76wLEc/oqtL0UmGYZsycUlRcpl89nOnlFjocNkSf7NCUn82qv6jeIcUxuTT+2TfYXPviuYn0/lBP8AJSVKf8QsBa9j8YZJsVuTLsDHUyaEgk6AEvyGseTTftJqBZkPr7PLSxirVXSConzO0tXaN7nuiqxSZNpeT31GIIKSsLSUgOSCCGgXDsflTioJUBl3JZxubtpcR4aqfMSmygS4SWu76C4+miGZPWnXMkixYnXge/4wyxP5DxR76ekVMFZTOQFOBra/PT1gxVbL/OnzBj57olEuSpmAIvvF7p1EA5gtZfU5uI/ORsI5uUdWd7aCul/TMS1mWiUh9yoZn4cALNx1hFL6X1Cg6UyyRbsoS7bWOvgIS9JSkzlBiNGFtWD6HlECKlwEjs6DMQbf0jT94NWrHiq0H4hipXMzKBSVXLaDw/eCKPF5iEkJUQNSzep1GsKKmkb2i44kgb+cQyarI4e4e+3KBwTWh7rstcjH5qVA9as3dsx3fi8d4pjK5gSpZW4Ls/fcNv3cIqiakcdxvxuNO+NTqsse18I729itxLZK6TVKMuWdMKWuCymvu4MGp6XzSMsxKVjdrH1cGKLRVxZnjQqyk3Lb2jniVgTRfVimLklKDqzFGvDaAKimkXyzVq7k5vlABxAFI7kwOrETpAoagWqVkVlBJ7w2vK8Czak2gwy+sU+u0G0uEA3UUoA4hR/7RbxMUTSA7F0qYSbXhhTy1HbbjFiosAk2Jmg/pKR73MHfwFFmzDxF/T4x1oFCiXIWwaMixS8CmNon0jIraJ8TzSbPSn2i0B1FUhS0EMQkuQQCCO46wQvCAS6lKgikw6Wm7Oef7RlThHZrfJgicXVmJHZCncAA63O4fxjUiekrSp1WU5Gh0AewYbjxg6fg4WoqKra6be4Q0w/CZSbpBJ4n5hhAeSKVncX0S4Oe0lSHdT5gASm9y2wuBD+tzCVMyFl5FMeCmOU+BhLiaZ4STnQhHIKf0HuiuGunXAmLINtTppvEUnN3YeItnUk4BJKLqOZhdRsDpu+Z4a0WHTpmRWRRSSgA5g5CtAlzr2WuwDROisUgpJlKs+XMtQZ0hJYWJ0OnFtoaYTVVS0S5cqUwQEjMpJbshg58ecaJT+hUmjrpRhmepp5slJIyhcxQLEBJTlU50I25iL5/EZcsJzzE3OQkMBmAJJN7O2nMCKVjFeukYTWWoobKAEoCb9lOUO2t3Bt3RRsQx5UyapRL5iSW48O75QIwlNL6JTpdl+6V9J8ilISpJTlbsqKgQoXBuzhgXHLVorE/pNOKGzrKSoHW7p9nnbaKzVrzBV9Nmdxy+t4BE5XE8YvDAqJSy1ocVmIqJLmxfU35u294Xie5Z2B1314bmCKPCJ88ulLJ/MpkpA4vFhkdHaeSAqfMWtWoEshjdj2iGcat84ZyhDXk5KUhdLkyswsq9v3HPlBMjBVqfIgKAF1XazkudjY+sR4xOkpfq3CX5ktrcnf0hWvGF6XDfWnnCpTatDuUY9hZqChRBLXuCbP3iHapQmS5ZUbvoCztoTszRT11BUp1F4Nl1oBF3As418H90GeJvrsEch6TR9D6UkKXUB1XypSCee590WCTgNIpCj1kyYAS5zkkHcMka8o87witV7RX2b2I24EeEG02KqSTMSrId20bgRuNPOMMozumypbjhmHBNgkm7ZlFiQHu/I++K5X4uhH9nJphwypBPjnDv5RBXYxJmhRWhpjj2VOk8T2ucVuvqw1te6Hhjb7ObQbX1iVA5ttBtfW0J5SkdonU+r2+UCTl3iCqmMOZ79OfGNkMdKiU8gSqfzBY/tHSpKy5QhRfl8hfSBcNPbQbWUPUxbquoUlIyq8w/kfOOm+LpAguSsrYp5wuUqfugr7oosSQm13HzMSzakn2lqPi0DLqE8vfAtsbikETZoD3fuMdU1NMXoAR3/KMpqdK/aURy0HnDKXg6wHQ/wBd0I2kMkG4Fh5STmu42D6ePOHeIgSwhtweTNl18zCmjxCdKPbTn5KHuI+Lx10hxPrchCVJCQQXuxJ5bMBCU2wnUtQUtLsAxHxvFgpQw7C1Bv8AE48jFKl1DLTdxeHlDiLa6H1hqOsuMrEZwAGZP9MbhLLqXALGMimhCqqluYkSEiMjIwmoKlX2t3Qxkt6RqMiUgkrFnFgH8YLpSH0jIyF8neCSoq5aO0UKWQNQAWA5khorWNdLVgKSjKkFwFaKa7jUjk/ujcZGnAlJ7Iz0UWuxEzD21KUGYAkuLvrC49g/RjIyPSUUtGJyvZJIUpSg3JzFy6K4PJKyVpc7FXG5YWbQO0ajIz+pbS0Wwq9ssuKYlKkpUgJdRDMLW5nW44RQsTqlXOUAbAMwHf8ARjIyJYIopkboQzqhXEsLRAtTl4yMjejE2dym3v8AVoJp5oBHZGt4yMjmGLoaSZoPsBn4aNbhv3w3lAoQ9iTsXPpvGRkZZrdGlMXVS16qDnRvdsGhcapSV91m43YjnrGoyKY9iTbCJqioglCgWs4t4CBJdItd2HiPraNxkdypWgqN9hcrCSC7td2HKJ6ueQkJJGvzjIyETcnselFaBVUq1nb67oaUEpIstLcwPhwjIyBJhS8llosEkKP9pfgAB73eGUpMiQ4zgcit/wDSNPKNRkTOYBWY2h+wkqPkIS1GJLVqAH7iflGRkMkMCSV5txr6bN4vDWmDaHveNRkU8ieBmipYbxkZGQRT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6" descr="data:image/jpeg;base64,/9j/4AAQSkZJRgABAQAAAQABAAD/2wCEAAkGBxMTEhUUExQVFhQXGBwYGRgYGBoaHBwYGhwYGhgcGBoYHyggHBwlHBgXITEhJSkrLi4uFx8zODMsNygtLisBCgoKDg0OGxAQGzQkICQsLCwsLCwsLCwsLCwsLCwsLCwsLCwsLCwsLCwsLCwsLCwsLCwsLCwsLCwsLCwsLCwsLP/AABEIALgBEwMBIgACEQEDEQH/xAAcAAACAgMBAQAAAAAAAAAAAAAEBQMGAAECBwj/xABFEAABAgQEAgcFBgMGBgMBAAABAhEAAwQhBRIxQVFhBhMicYGRoTKxwdHwBxRCUnLhFSOSM1NigqLxJCVDssLSY3ODFv/EABkBAAMBAQEAAAAAAAAAAAAAAAECAwQABf/EACoRAAICAgIBBAECBwAAAAAAAAABAhEDIRIxQQQTUWEicaEUIzJCgZHw/9oADAMBAAIRAxEAPwCtIlpLjlAk6gIvsIlC20g2RNte8aIZC0oCmXIcwzpqEnlBUmmSTDSVLAEXU1RKWisVtKtBvo9jEC5vCHuOUxKXYljYjbvhLJp3LNDp2A5STrBCFGDDIQbMbCGeDYe6xwGsEVtAUuhUwJSQ/Ed0GjDmS/nF4kUwCWa3h8YhnYGCg5VF9nZvQRGUtiqRT5NIX0tDwUfYiH7upBYiGRU6WGrQsnSC3ZV5tSQpk+sDBDlz74czMGW+a14lk4IontaQVOKCLZUp9rwTNQT3xYf4aj8oeA5tIEkiFUlIFiySC4iSbcEa3icyi+loklyNzCcqCLlUOjEvwMRzKdabNDr7q8dmntzh1kYKE6ZBI5xImWYYokRqdTwt2xrAkWPOJ1ILvERSx4xO7J1EA42kEwXRS94GSsWbWOgeEc2CgyswqXMD2CtXAFzzhHiVJ1YYm/uh3JmkamEGPIOYqBsebxDPlagUwwuYu+8tqYW4rPClg8B84jnrP19c4CWp487m3qz0FFGyswVRUq1qASCYFkhy0XzoghCEl2d9T8Ipijzkoi5JcY2C01CQAFBrw5oCEzAgDZzttB86Sl3DawDPHbzJ1YfXuja8axbXyZlk9zQdN1jI4E02cbCNxu5xZDhI8fKrmO0z21vG5aUvcxx1d4zY4MvKSDaarbuiwYarN3RWqeQXb0i2YbLAAAtGhoi2NJUoEANAdbgo9pCbiGsmSbQwRJhOTRIosqhmEsEKf9J90WbAsFmIJK1JD2bV+F4dIlgA+sdgjSH5toVs6XLKdL90ECWWjuUQY7CYzykdRWqyUX4vG6WUQGMOJlGCYiVLAPdCSyNjJAyJfGJwmMTLiQJgJhZwRANbJcvB6hHCpLx3I4XUs1KhozbxsJBMTIoACQ8QplkcYCb8hCkIEdGWDEckcYmCYewEIliOZlO+7cIIyX5Rq3dDctHUIalLa84gC4YVrO4dteEJ6gsbR5s8srNsIJoIRY3v6RIit04QEpZKQxiIL2gyzt9B9pDkz33geqZu1v7oXz65KRrA6sXTlKdVG7v6Qs8nJHRx0DVtMliQfCEikmCp9S8BZzEki9hdDLYuYslBOOgMV2kmGHuEyiVNeCrs6TVFmpApSXckDnBsml3MEUNIEpAvziabKj2MeLSs86WXboWTpdzGQXNlX/2jIt7SB7jPGgLxJL1jXVHhE1PTub2ilIJYcCly27aXffcRZaSgRl7JL84qVMvIwBtFmwecCddoWQjQ2pqdbhhDBSAjxMD01SnjG6lRU1/KJN2JRqfUBmEDyVXEZ1IgiRKAMG1VHUHU8TzDaBUzGiM1SSfaEZ8jQ0YsmCo5MreIagFIcajaIpGJAkAgjj38ozvIk6ZRY21aCglozLEdatpalp1CSdHdgToN7QLhVYVoCljKT+EpykW56vroNYtF8tIRxaVhmW8ZmERzZojlC3iix+WK2dqMRKFiHEbXA65+UsY6UoKPLwdGLbo4CCGtEmQi58RwiObUjjGS56RcqtGV+pi3Rf2XRNNmBIJNgA57hePPMS6ZLUpQQAEucp3bYmLniFYgBRURlAvwaPI8SWhC+xcOfJ7ekLPNydRK48VK5FqpOmYypTMQSQGKnF+HZaGa6lKxmFwY8ymKBuCe6H3R+tCVjMSAQx+cRyJtWWil4Lci5getmhKS5YxFUYzJSkHNuzNeEVfiIWXhEhmRTZkRioaMMwEmNJpFKLJSpR5B/QQySObJZlSDxjkLhueiVQmWiYUE59mLjkQdIXGiUksUqBHEN746qAmmd0ymi3YAdDv8oqUmTeLbgNMeyANYMF+QJ9F6oSFaG41hginELMLpVAuQRZoskiRpHrKejzpLYknUNzrGQ8myA8ZHe6dR8/xtPKMRHaTe8ZP4ho3e2iRmaG9KpgIAQeIg6VFH6jkiTx0N6adDiUq0VyUuGtNNGhjlMnKIUah9GjaZ94BqUAHsm524REqaWvaKc1VicQ7EK8JQXNzFfl1pexvENbW5rHbeFk2oAOseTlzOcrRvxYlFFqOKLBAVv6wf1oQhSgkqtmypZzbZzFXoqtKiCrTT69Yd4jLRNp5ktKgnMix1Zr6eHm0CErewTjQkndKpynSEykpUGbtFTHW78N2hinFJhmFIVLUpOocu3E3ilIqQAAC47OxuRpfxix4eZMtTpU6lNmKgWJDuS4diTEJeoyw3F0bP4fG1XEs8hSlC4Y8NYLSwEL5VRl7mGnwgDpDjXVSSsJc5kpZ21f5Rvy+qnKCj/wAzzY4FyLGZgIuYrlZWup9ANILnznQwPlwYQmnJfSMayScONl440pWZNq30jj7ySI4+7mJ6ajKiBxhKbZe0kVzpZWNKy37Zt4XJ57ecK8K6MzZwQt09WoO77cOLvZocfaFRdWZCbFws270M8Wb7P5CF0IfVK1j3K/8AKN+HHX4szZJ65IoKOjU4rbIcrsS48YnxbDkyFMl2IcElzz05iPQsTpHQrL9d0ULFCbhTljvE5NqVDwpqxNPnOL7QLnMG/dSo2MWKi+z+fMSFoUhiAe06fDQw8a6QstbZW6ZRi9/ZxPX15ARmQUnMr8ou1+ZaDsF+zxIS1Qohb/gIIa25EXHCMFk06cstLPqTdR7zw5RSGKTdsjkyxqkGTUukjk0U7EsKWS5SWdnIi7gRLLTF5wUuyEMjiVTBui0tAdYKlbvpfk0P6PC0IbKkAwxyiJECCoqPQJTbNypbQZJgdMFykw7ERzNF4yOpgvGQg584CYI7RODwpmVIFzpEyJm8SUYM2OxuirbUB4MlYiH0aEQmR2mbBfGIKbH8rFkKLBQcajhDGRXjZiYouGqebNPM+8fOH6CAL2gOcVG2c4bLIubYknaFM6vzWexhdPxIIGruNHhJPrSLvGTLLk6TLY8dK2NJ88cYFmVN4BTUZnLwEip4mJqBWy001SGF9IPp8WBUOUUsVm0EyKk7QssQyaDJi+2OcWh2XMur2FHWz5kswPedoqj9pJ5RaFK/mTP/AK1e9JjNm7RqXTJazGkpBAILForGK15WgjisK9/zgepfMr9R95iOsSyB3j3GNaXTZiquiw0WJzEkcB7ocUmIhROZMJaQac2h1RKGjQvEWTGMlQJsIJWn8WjRDJG5a0FzFixEPjpS2Rnsof2izs0ySOCD6qv7od/ZxMIo5oG033pR8oR9PCDPS392PeqGP2fVGVE0c0+4/KNHuLlaOeP+XRYJtU+sS0fR6RNPWKS5fQ6eUap6PrFsmz+XjFpo6cS0JTqw1gY8fN2+hMk+Kpdldw7oZJlTesTmOrJLNfbnFmShgOUTJIjpxwjRGCj0ZpTlLshTHEupQVmWFArSHUkG4BuCRs8FCKthMz/m1YP/AIpfomV84Mm1VAirss0dpjp47DQ6FoxCYkSIxJiSXHM47QiC5YiNJEQfxWT/AHifC/rC2h1EMIjIHGISvzp84yO5Ibi/g+R6ieSny94g2nnloVFCj+E6iJkpVmJYsIzNm1JjtE54kK4US5p/KryidFTxBHfCS2hktk+GzSFKI/MfhG8VrFkhI9nXyiDDTf8AzExLXDt/5YTyUa6I5U46RqoluQHN39GgssCA4fhHE3+1l8GPwjr2KwSYlgRA4lG44fG8OlUogKUm6+R+YhlI6rASnKI7p59wIknlyzRHTSSVWBh9UDyPPxJ7osqlfzZjNdC+PI3hAhjdm4RaMOmS5kwM5ayjlIDKeznQFo8vM/NHoR0hT90dRfRz7zAWPygEJbj8Is/UIzEKmS5dzZSgDqWsW84ExfBpc1PYqpAIL9pTP3EP6tGrHumYZS3RxQSVKQhgfZGzwzl4csEZkqT3gj3wqlYbNzICVIyhnyzpZGz2Cj6xb8Ew6YhK3US4sM13YjbjaD/glOVdMCnr6tGbW6R/UpKfjByJSjYwGrCag0iElC1TQpBVcE9mYFG73sNoPqcaTKmJQZM9lXzZGSNbKJI4esUjFMnJvwULpvKKalj+RPvVDb7NJCVqnJU/spI8C3xgDptUpm1GZDsEJFw2hV84O+z6qTKXNJ/IbcS6LDnDKozplZW8V/R6RTyEoDANBKTCEdIUvocrcC7tp52g9OMSvzf6VfKNqlFnnuMvIyeNkwqn41LCXSXLWDHXytEmG4gqa7JAALa393dB09IDi0rGeaKrhZ/5tVFtZY9OoHwhxiWKGTqh+6K5gFeFYhMWbBaSB3uhh/pieXTX6lMcW0/0Lwk8o7EQT6lKB2mHAbltWG8SyalKtw7PD2k6J0TJESJiBdSlKSokMNTr4W3gfBsT6xSwSPa7KbOEty109YDkroKjqxugRSJaw2o3GnDXf6eLykx58hRP+seenuiHqNJGv0itsaJm2/2+cZEHh5aRkZ7kbaifOqJRyvnWLOzx1TpUR7ahdtjHfWpy5nt3ecZJqEFmVqW03h23T0BRiqtndOtZf+Yq1tBBkpUy7qUCNR2dvCCzhWUOuYgCOKaZIL/8SkMbulQH9WkRcuW0v2HXBds3TSwoZiXsT7CH8bR1V0obMHd2u2l+HdBikISnOiYmYnQ5Tvc+4RBiawZdxcHjv2vkYkpS5FuMHG0LgSVORoLesRTszggCwiWSEukZU3S+7vHUpQOTsIu72O2jXi/Iz8AcVUxNxbmwiWmQtQVlBKixYDne0cTNEuANXYNobQEucoZrJsbW2uPhDpX0J/SGzaKc95ax/lLxLSS1pLqBFtxE9NWrSlRExYZmAVuXgZFYSshSlKID35mFttNDKNNMlm1qgSAPxJH9Tke71iy4JUqEuaUhz2beJirrU50/Gku+wZ/rlFm6NzU5ZoJayf8AyiHqEuBWDdgHSSYVTUKI1lpOvHNCvLB+PTP5yGNuqSPEODcQjFSrP7QZ2bk7a8Yphi3BV8CTlT2WfBqMTEF0o9rUgHYW00guvw1EtClhKQQHsAO7QCF9HOKZCmLHODvoADwbaJccMxIZZPbOcBweyoAh27og1Jz7K3FRAjOX+Y+cTUC1laQSS54/X0IAqEqKSvMyUgkgalr+6O8Nnq6sTQWIVZxv3Fx5xdp8SKqyxYxSLypIClEv+Y2t5QLQmdKSVICwrMBYHQ945ekDDpbU58vXKf8AShtP0tEo6ZVYVkFQp/0o/wDWBCDXYspX4D1Y7WggdZO9flEk3H61P/UnHXV9m5c4Wr6a1efKZ6n/AEI/9Yw9M6pKsvXFz/gRv/limyPFfCHFTjVS11TFC1j3PoRDfBcdmyylSyspUNFOw4kW2+MVif0sqlJJ6wi2iGTpzAzesIp+KrUAsl1uxUSok76u8GDado6UVVNI9qn4olaSlK2JDgix+toq6ZU1M0rB7RftMD+0IMDxeaJqe0SnKzK7VrlhvrFv/iyFEaAtGlyjlpvRDjLFpeSFeJTAf5hdPcPOweM/joS+UE7XtE+ISUlNndopVatSZhyqcA6cO/yiGSEouikHFosVTiyl+0S3AO3jHFFi2VYKFMRuNoQVT5f1EDWBaeWoKFt28tYWMfko2lpHoNR0lnLQUlbdzB/IaRxRTFAByDz0239YQypaWCc4zs7baOzw1lBOXJmGZhf67jHObk6YVxitFjluw7oyEycQygBnYAaiMi/FkvcR4ZI/s1d598DYakkpJ0z39DHSqoAZQLGJaJJS6AMxd/TnA2kx7TkvpHdLTglSlXKhm8VX+MSy6EZVBr6/TwP9wnu5Sq/1tDOno5tgzccxP+8JOXmx4VVUS4TLyyyjdyfdBtVLWE9lBmEn2Rf817d4juqSiQgqYFbOHdiXDhifH+qN4fjNQtOWWFOpw6EDsku3sjWwN9k6xnacnzXRX3Uo8UCS5a0h1yjYOQ5BAFySDoCPeI3JzKISjKqwJObRwCXtZnv3GGdIlcpJmTXmqXY5WKx7QW47R1SLEDaOKilWqXnlpWkAqdg5U7HtJF7EK/CPGG0T5sU4lOJGRIS4OoA217W/f3RDIwCYtJJUlLn8RUB/UEkQ4wuhnLTYSrn/AKiwhbcQAcwHcOMSS5agshWX/wDGYpSncPwg8+OkDsTnCp+QkJBA1ZQPdbWApMtQUSobMN94sNTiigAmWuYGL9pn5vx8X8IVzFqXcufAW32EMm6Gi/y2RgDlDLB0h1WG3xgAyFWINjoN9oZUUlcvNnSpJYEBQKXHaYh9RY35RLLuLNeGa5bB8WAE0Wbs/Ewply3WyUqKiqzXc5n0AhviCApQUSB2Rv3lv3gyjp5IQD1ZBU/aUbMLWJYXOYeBhscuMEQzbmyKSSJKwQXzs1wXIEFdLajtSw3sy0P4IAPq8OJyZMlQlrUgkNYpXmFnHaLnQ2GZmbjDSrlyZ4eYuSQpWqmsANHmOgrbXQnjEk/ysWU9Hn00kylgaX9bRxIVklZAXu/15xY6zo6FzCmnSpQZ1ZGKEqcul0ukBmYPaNYd0QUvrEzFBGUEsxJBAcE5QRl13e3KLWmiTl5KrKkkqzj6s0TJpSVZ7RaqXB5UtJSJvWrOiUoWL73KTwNonT0eUpMtS5U1ipQUEhQKQkuFEFLlwbAM7bQ/L4FspipJVN7IKjsADDX/APmKlWVfV3f8wcAXvyhxhKZSZipeWcLKOVsimSCsAh3zMMrXHaguv6PTJmUoV1oyjOpJCGJKlPkLiwIGrnKIHJgb2JhgM4y1nsWSSRmvpo7MC3EwLT4IrKxUlV9UqFns5BYnwiyUXQ6exZSVAm6c2U+iVAFvHURLP6KJSTmQsZUhZyrzAgkjQpSWBAdr8o5WBzXyIMPSUzUoX2XsfJvlB2EqKhLdXbmOE7OQSPhD/H8BRRUc6YFKUoIyuwy5iQEKYu121J1jzCjq1nLdRynsl9Lkt5ufGHWNx7B7il0erV/WIzhST2cu4vm+W8U2glqVMUoJUQSSWHHT1aPTMJrlLo5U6YjMerdZIDlSSEks2p7R0gBU2WqcrrELSQlSic5CQkEBNpf4tXb/AHfI7d2JB0mqKxOWgAKUARe273bhy8+ULJ9cMzpFon6T1ilzCAkpls6Uh9973J5mEYqQAG+vKIL8nZXoLlqWVFRJBZ/naGlKbO/DWEcueTcnQkem/OCZFSLfXLxaKRWxJMtCC4cue4xuAJSXAJT6xkaNmezy+TRKWeyC3d8TaHVNhCvxKbuu8QJoB+dQ7olTQJOs1R7zGaWS+n+xtUKH9DToQGK/NXzg4zJG60Bi/ta6+esVilppV81m3zQxkYbJCSrMAE3OYuDbYJvzjM477HoPqlUSgfYKtRZSrg2B5bHkYRjG8lUOpGWSFhWUJALcDfXX14l56OqQmZ2VJyvqEgeqmY+MMJmEmpqs6VS0S1AuBMSVlRSAosHFyAT4w8ajfL4FlHoMwioM09XLKUAkk5kmYb66sgcb7xrE5RlLKE1ayv2VJyka7dk5fdtFmwbDESkNkQr/ABFNxtufjCPpXikymnpCMl05yQhDkEkM5BvY+cQUuUqQyqwbC8BlLS6zP20CUD1CosNH0bpspaWslr5nUr35QW0LQnpOkdQoHKuX1b7raYBx1HPRoGxLEaqalRliYy1g5gVBgMwDE/hYpDXulR3guM2+zuwjE6KlQR/wqwl2KjMXqNbP6u3CEeIVUnMTIklALdkFTC1nKlKc+UWPCsJq2eZUmWk6j2iW27ep8DE8yjlpspMtQLPMKEOTyypseTb6wVJr7G/FFdp8SUgWla7iYoXZ9j9PFroJ33oGZ1EtZCEJIChfLmZ0qNiXV+8G0lFISl1IlsfwlAd9RoPLaF8+oHWS1U2aUUuFoQyVLSSNAxBId2Iu/C8Hb10I5J9IcUEspS6ZHVrBylKSlTdyicxDbA+cQ1dQSyVlaQNihQD/AOeWQfEgWhTUy6yYr+Uagg/3mdDcLpUARrdhtaGFF0bnEPM6sK4kqmHvDJQR3Zj3mGSJulsFV0clLumaRmLkMglj/iS4bwg+V0UkSpa12mlCFrSlZOVwH7Qfu2EF03RQZwuZPnLIIIAOVIIbQXLcnhxWYVKmpyTASn9Sh/2m/jFIQbJyy/ZVcL6ZSTLQlRKCkJCnl2J0XkyasW/CLGHOGrmzgZiB1aQSnKsvmAZz2bFJdhcte8dSeiVEjSQk/qKlctFGGNTVBAclgIrwXbJuS/tEOLzJaJktE4SgmY+qSoOGHaIsm6gxPnC6emWmQhckomBa0vKUlIWApWUtd0MTd7C5trEHSnGZc2WqUO0FDVnyqcFJ8G05RU7pSwckCxyuTv2r2Yk31ibkl0XhjtbZ6lXIlSpKph6wpQEvkbPYhI5ln0fzhcnpRQpAupaiBYo7TuQxzNextFYw3HqiWgBItdxb46DuhROo5s5SlJlgqUrMVJA9p7t+UE6jdoZZV8AeH7PSJ+MSpyMsmapFioqQBmRlIIdKhcPsL94NxqRAMso65TEreaFZF3UVuzHsFye+0VjCOiFTmCwMt37R8vWLPh3RVQCgtY7RdhfTi8UuUt0TaitWUasxiseZJmLM5JJQoKDpVe1jpcbM2kS4X0UWFfeUAJQglYSSoHsuctrsWbXQx6bKwOUljlBVZzuWuHgmdTym7enA6eWkBqntr/Z3uLpIE6O0YTJYeyslbEfnOZm2ABAblDKZQoZ1Ml7O7O+3N4An9I6eVYrAbZ0j4wvrOm1MQUliPE+4fGDeOtuxKnZXPtIxCnWUS5QZUsqzKAYF8tr3sX9Y88nTOB0i1Y1OppyirPNuXCQLcPxAQqy06SP5aj+pbeiRCp+SyjqhZ1pO7v8AR9xguQHNm5f7wYZ8v8MmWG5FXvMEU1crZh3ACGUhZRGVPOISBlV5ftGQQmrU3tHz/aNxayXEpII1No6mVIFmf5cojliCJEgKUEsHNhoPf9Wjz9WeiwWdTJVckgba+jxuThshSc3WHmQ3jqIN+5pSFZiMzDqypQUm5awdyqx7JHfyTUNFNnzjIlgJ7WpJAS92s7ixbkIrGLfmibmgupwxKSMkwkNqSD4NZu+GWAYfPExC05Az3fiCPZsd28Id0mCypXanplgpAITmcLX2gRsSyxdO7iOqbAxmK8xSSScoYgPdgw2ic5OqYYyT6J6yfNQSAJi1EDQdm/EjT9oiq8HRPSlU8KSpIAcK0DuxCrEOTqI5xuYqmQVCa6iQEpP+o+1+2nGNTcSkS5Etc0KK5qAcgO7AmxLAOw8e+JKLVNBOE9FZZDomnlnLcrsPlHU7CKhKXE2SlI/KFebk28CIZ0VZRESh1YC5imCDZQIBub2Ts+7xZpNMhOiB5fOGuS7FcqKPQUcxwySpTXKUJSL8VzAYa4fTVyVKKZYS9nUpBcPu3fsBFpXMSkOSw4x2hT76wLEc/oqtL0UmGYZsycUlRcpl89nOnlFjocNkSf7NCUn82qv6jeIcUxuTT+2TfYXPviuYn0/lBP8AJSVKf8QsBa9j8YZJsVuTLsDHUyaEgk6AEvyGseTTftJqBZkPr7PLSxirVXSConzO0tXaN7nuiqxSZNpeT31GIIKSsLSUgOSCCGgXDsflTioJUBl3JZxubtpcR4aqfMSmygS4SWu76C4+miGZPWnXMkixYnXge/4wyxP5DxR76ekVMFZTOQFOBra/PT1gxVbL/OnzBj57olEuSpmAIvvF7p1EA5gtZfU5uI/ORsI5uUdWd7aCul/TMS1mWiUh9yoZn4cALNx1hFL6X1Cg6UyyRbsoS7bWOvgIS9JSkzlBiNGFtWD6HlECKlwEjs6DMQbf0jT94NWrHiq0H4hipXMzKBSVXLaDw/eCKPF5iEkJUQNSzep1GsKKmkb2i44kgb+cQyarI4e4e+3KBwTWh7rstcjH5qVA9as3dsx3fi8d4pjK5gSpZW4Ls/fcNv3cIqiakcdxvxuNO+NTqsse18I729itxLZK6TVKMuWdMKWuCymvu4MGp6XzSMsxKVjdrH1cGKLRVxZnjQqyk3Lb2jniVgTRfVimLklKDqzFGvDaAKimkXyzVq7k5vlABxAFI7kwOrETpAoagWqVkVlBJ7w2vK8Czak2gwy+sU+u0G0uEA3UUoA4hR/7RbxMUTSA7F0qYSbXhhTy1HbbjFiosAk2Jmg/pKR73MHfwFFmzDxF/T4x1oFCiXIWwaMixS8CmNon0jIraJ8TzSbPSn2i0B1FUhS0EMQkuQQCCO46wQvCAS6lKgikw6Wm7Oef7RlThHZrfJgicXVmJHZCncAA63O4fxjUiekrSp1WU5Gh0AewYbjxg6fg4WoqKra6be4Q0w/CZSbpBJ4n5hhAeSKVncX0S4Oe0lSHdT5gASm9y2wuBD+tzCVMyFl5FMeCmOU+BhLiaZ4STnQhHIKf0HuiuGunXAmLINtTppvEUnN3YeItnUk4BJKLqOZhdRsDpu+Z4a0WHTpmRWRRSSgA5g5CtAlzr2WuwDROisUgpJlKs+XMtQZ0hJYWJ0OnFtoaYTVVS0S5cqUwQEjMpJbshg58ecaJT+hUmjrpRhmepp5slJIyhcxQLEBJTlU50I25iL5/EZcsJzzE3OQkMBmAJJN7O2nMCKVjFeukYTWWoobKAEoCb9lOUO2t3Bt3RRsQx5UyapRL5iSW48O75QIwlNL6JTpdl+6V9J8ilISpJTlbsqKgQoXBuzhgXHLVorE/pNOKGzrKSoHW7p9nnbaKzVrzBV9Nmdxy+t4BE5XE8YvDAqJSy1ocVmIqJLmxfU35u294Xie5Z2B1314bmCKPCJ88ulLJ/MpkpA4vFhkdHaeSAqfMWtWoEshjdj2iGcat84ZyhDXk5KUhdLkyswsq9v3HPlBMjBVqfIgKAF1XazkudjY+sR4xOkpfq3CX5ktrcnf0hWvGF6XDfWnnCpTatDuUY9hZqChRBLXuCbP3iHapQmS5ZUbvoCztoTszRT11BUp1F4Nl1oBF3As418H90GeJvrsEch6TR9D6UkKXUB1XypSCee590WCTgNIpCj1kyYAS5zkkHcMka8o87witV7RX2b2I24EeEG02KqSTMSrId20bgRuNPOMMozumypbjhmHBNgkm7ZlFiQHu/I++K5X4uhH9nJphwypBPjnDv5RBXYxJmhRWhpjj2VOk8T2ucVuvqw1te6Hhjb7ObQbX1iVA5ttBtfW0J5SkdonU+r2+UCTl3iCqmMOZ79OfGNkMdKiU8gSqfzBY/tHSpKy5QhRfl8hfSBcNPbQbWUPUxbquoUlIyq8w/kfOOm+LpAguSsrYp5wuUqfugr7oosSQm13HzMSzakn2lqPi0DLqE8vfAtsbikETZoD3fuMdU1NMXoAR3/KMpqdK/aURy0HnDKXg6wHQ/wBd0I2kMkG4Fh5STmu42D6ePOHeIgSwhtweTNl18zCmjxCdKPbTn5KHuI+Lx10hxPrchCVJCQQXuxJ5bMBCU2wnUtQUtLsAxHxvFgpQw7C1Bv8AE48jFKl1DLTdxeHlDiLa6H1hqOsuMrEZwAGZP9MbhLLqXALGMimhCqqluYkSEiMjIwmoKlX2t3Qxkt6RqMiUgkrFnFgH8YLpSH0jIyF8neCSoq5aO0UKWQNQAWA5khorWNdLVgKSjKkFwFaKa7jUjk/ujcZGnAlJ7Iz0UWuxEzD21KUGYAkuLvrC49g/RjIyPSUUtGJyvZJIUpSg3JzFy6K4PJKyVpc7FXG5YWbQO0ajIz+pbS0Wwq9ssuKYlKkpUgJdRDMLW5nW44RQsTqlXOUAbAMwHf8ARjIyJYIopkboQzqhXEsLRAtTl4yMjejE2dym3v8AVoJp5oBHZGt4yMjmGLoaSZoPsBn4aNbhv3w3lAoQ9iTsXPpvGRkZZrdGlMXVS16qDnRvdsGhcapSV91m43YjnrGoyKY9iTbCJqioglCgWs4t4CBJdItd2HiPraNxkdypWgqN9hcrCSC7td2HKJ6ueQkJJGvzjIyETcnselFaBVUq1nb67oaUEpIstLcwPhwjIyBJhS8llosEkKP9pfgAB73eGUpMiQ4zgcit/wDSNPKNRkTOYBWY2h+wkqPkIS1GJLVqAH7iflGRkMkMCSV5txr6bN4vDWmDaHveNRkU8ieBmipYbxkZGQRT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343150" y="2107236"/>
            <a:ext cx="4457700" cy="3367496"/>
            <a:chOff x="2343150" y="2107236"/>
            <a:chExt cx="4457700" cy="3367496"/>
          </a:xfrm>
        </p:grpSpPr>
        <p:pic>
          <p:nvPicPr>
            <p:cNvPr id="9224" name="Picture 8" descr="http://thebrightestman.wikispaces.com/file/view/industrial_revolution.jpg/47833161/industrial_revolution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3150" y="2107236"/>
              <a:ext cx="4457700" cy="2981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3264593" y="5105400"/>
              <a:ext cx="26148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Industrialism (1800-1945)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739877" y="2205037"/>
            <a:ext cx="4121945" cy="3169708"/>
            <a:chOff x="4739877" y="2205037"/>
            <a:chExt cx="4121945" cy="3169708"/>
          </a:xfrm>
        </p:grpSpPr>
        <p:pic>
          <p:nvPicPr>
            <p:cNvPr id="9226" name="Picture 10" descr="http://www.referenceforbusiness.com/photos/consumerism-456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9877" y="2205037"/>
              <a:ext cx="4121945" cy="27479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665821" y="5005413"/>
              <a:ext cx="24224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Consumerism (1945-??)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1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Rostow’s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Stages of Growth Theory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050" name="Picture 2" descr="Contact the instructor if you have difficulty viewing this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752600"/>
            <a:ext cx="5715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xplosion 1 6"/>
          <p:cNvSpPr/>
          <p:nvPr/>
        </p:nvSpPr>
        <p:spPr>
          <a:xfrm>
            <a:off x="5486400" y="990600"/>
            <a:ext cx="2133600" cy="2514600"/>
          </a:xfrm>
          <a:prstGeom prst="irregularSeal1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90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Conspicuous Tendency to Idealize Consumer Society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19099" y="1095833"/>
            <a:ext cx="8305800" cy="182880"/>
            <a:chOff x="533400" y="1341120"/>
            <a:chExt cx="7924800" cy="18288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100" name="Picture 4" descr="http://www.pushon.co.uk/wp-content/uploads/times-square-advertising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099" y="1600200"/>
            <a:ext cx="6781801" cy="4823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73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Pillars of Consumer Society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19099" y="1095833"/>
            <a:ext cx="8305800" cy="182880"/>
            <a:chOff x="533400" y="1341120"/>
            <a:chExt cx="7924800" cy="18288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122" name="Picture 2" descr="http://www.diegovalobra.com/wp-content/uploads/2014/04/50f0f0a083497fa42ed67abb1236f781bc63f2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49" y="1676400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87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heincidentaleconomist.com/wordpress/wp-content/uploads/2010/09/Median-Age-500x2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051" y="1828800"/>
            <a:ext cx="7423898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 rot="21172186">
            <a:off x="2133600" y="3605229"/>
            <a:ext cx="4114800" cy="7620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19099" y="1095833"/>
            <a:ext cx="8305800" cy="182880"/>
            <a:chOff x="533400" y="1341120"/>
            <a:chExt cx="7924800" cy="18288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Demographic Aging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70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://jaredbernsteinblog.com/wp-content/uploads/2011/12/faminc205095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94"/>
          <a:stretch/>
        </p:blipFill>
        <p:spPr bwMode="auto">
          <a:xfrm>
            <a:off x="2121921" y="1600200"/>
            <a:ext cx="4900159" cy="4932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419099" y="1095833"/>
            <a:ext cx="8305800" cy="182880"/>
            <a:chOff x="533400" y="1341120"/>
            <a:chExt cx="7924800" cy="18288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Wage Stagnation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77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the-crises.com/wp-content/uploads/2010/12/gini-index-us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722" y="1676400"/>
            <a:ext cx="6490556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419099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Increasing Income Inequality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57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ablog.typepad.com/.a/6a00e554717cc988330147e220e3f9970b-p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" t="1462" r="827" b="1820"/>
          <a:stretch/>
        </p:blipFill>
        <p:spPr bwMode="auto">
          <a:xfrm>
            <a:off x="1186964" y="1600200"/>
            <a:ext cx="6770073" cy="4596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>
            <a:off x="2187535" y="3048000"/>
            <a:ext cx="5258294" cy="1524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419099" y="1095833"/>
            <a:ext cx="8305800" cy="182880"/>
            <a:chOff x="533400" y="1341120"/>
            <a:chExt cx="7924800" cy="182880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Slowing of Economic Growth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02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http://www.textile-future.com/dynpg/upload/imgfile8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047" y="1676401"/>
            <a:ext cx="6103906" cy="466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419099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Increasingly Volatile Prices for Critical Natural Resources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49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espnfivethirtyeight.files.wordpress.com/2014/06/flowers-feature-infrastructure-1.png?w=10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003" y="1676400"/>
            <a:ext cx="6069995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419099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Declining Political Commitment to Mass Consumerism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16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19099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Millennialization-Boomerization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Society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Image result for millennial generation consump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828800"/>
            <a:ext cx="5870133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81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s.wsj.net/public/resources/images/NA-AQ909_smartg_2008061620123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261" y="1676400"/>
            <a:ext cx="3107479" cy="4652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419099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Reurbanization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(or </a:t>
            </a:r>
            <a:r>
              <a:rPr lang="en-US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Desuburbanization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306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The falling unemployment rate doesn't fully describe the state of the labor market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300" y="1752600"/>
            <a:ext cx="6701400" cy="4400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419099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Shifting Occupational Opportunity Structures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00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4.bp.blogspot.com/-ZCHEzQArUO4/T9oUKxjA9BI/AAAAAAAABKo/rMPiIRTY_dQ/s640/Homeownership+rate+in+United+States+from+1965+to+20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51" y="1676400"/>
            <a:ext cx="7821698" cy="4226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419099" y="1095833"/>
            <a:ext cx="8305800" cy="182880"/>
            <a:chOff x="533400" y="1341120"/>
            <a:chExt cx="7924800" cy="18288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Declining Homeownership Rate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59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cdn.static-economist.com/sites/default/files/imagecache/290-width/images/print-edition/20120922_FBC12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399" y="1600200"/>
            <a:ext cx="4965203" cy="4811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419099" y="1095833"/>
            <a:ext cx="8305800" cy="182880"/>
            <a:chOff x="533400" y="1341120"/>
            <a:chExt cx="7924800" cy="182880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Declining Automobile Ownership/Utilization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92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://jasoncareers.files.wordpress.com/2011/10/pg-hourglass-strategy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34" r="5661"/>
          <a:stretch/>
        </p:blipFill>
        <p:spPr bwMode="auto">
          <a:xfrm>
            <a:off x="3284022" y="1447800"/>
            <a:ext cx="2575956" cy="513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417493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Onset of the Hourglass Society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19099" y="1095833"/>
            <a:ext cx="8305800" cy="182880"/>
            <a:chOff x="533400" y="1341120"/>
            <a:chExt cx="7924800" cy="18288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52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Sharing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2" name="Picture 2" descr="http://t2.ftcdn.net/jpg/00/64/99/15/400_F_64991548_AvkCC9dhfd6n92WbjFoYloZIPG1gbIL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551" y="1546860"/>
            <a:ext cx="6692899" cy="401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12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 descr="https://www.uspsoig.gov/sites/default/files/homepage-slider-images/rarc-p2p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43" y="1758043"/>
            <a:ext cx="8675914" cy="4337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Peer-to-Peer Provisioning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984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Collaborative Consumption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8674" name="Picture 2" descr="http://www.shareable.net/sites/default/files/styles/blog-header-large/public/blog/top-image/collaborative_consumption.jpg?itok=YmGgVO_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781" y="1828800"/>
            <a:ext cx="6900438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19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://www.thetrendwatch.com/blog/wp-content/uploads/2010/07/ownershi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362200"/>
            <a:ext cx="4221119" cy="281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Shift From Ownership to Access (or </a:t>
            </a:r>
            <a:r>
              <a:rPr lang="en-US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Usership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054" name="Picture 6" descr="http://www.techsoc.com/acce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766058"/>
            <a:ext cx="2819400" cy="400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78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Brief History of the Sharing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074" name="Picture 2" descr="Background Design Of Newspaper Headlines About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6" r="11371"/>
          <a:stretch/>
        </p:blipFill>
        <p:spPr bwMode="auto">
          <a:xfrm>
            <a:off x="2699656" y="1600200"/>
            <a:ext cx="3712029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30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Brief History of the Sharing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098" name="Picture 2" descr="http://stocktouch.com/wp-content/uploads/2012/08/0518-job_full_60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752600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679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Brief History of the Sharing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122" name="Picture 2" descr="Web 2.0 Applica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92" y="1752600"/>
            <a:ext cx="7758617" cy="467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78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80" name="Picture 8" descr="http://d2tjgupm4m2jnv.cloudfront.net/wp/assets/sites/2/books-on-sharing-and-collaborative-consumption-640p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52600"/>
            <a:ext cx="6096000" cy="459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Brief History of the Sharing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661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8" name="Picture 6" descr="http://image.slidesharecdn.com/sharingnewbuying-140302103446-phpapp02/95/sharing-is-the-new-buying-how-to-win-in-the-collaborative-economy-1-638.jpg?cb=13967072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1760694"/>
            <a:ext cx="3429000" cy="443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https://creativecommons.org/wp-content/uploads/2010/10/The-New-Sharing-Economy-Cov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https://creativecommons.org/wp-content/uploads/2010/10/The-New-Sharing-Economy-Cov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681" y="2446882"/>
            <a:ext cx="4762500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What the Sharing Economy Means to the Future of Trav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760694"/>
            <a:ext cx="2819400" cy="3990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Brief History of the Sharing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598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://cdn.pearltrees.com/s/pic/sq/sharing-economy-economist-529317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50" y="1518557"/>
            <a:ext cx="468630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Brief History of the Sharing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798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Brief History of the Sharing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Picture 2" descr="http://cdn.static-economist.com/sites/default/files/imagecache/original-size/images/print-edition/20150103_FBC941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266" y="1524000"/>
            <a:ext cx="4849469" cy="4999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46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Should Not Overestimate the Novelty of Sharing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0" y="1600200"/>
            <a:ext cx="9144000" cy="4724400"/>
            <a:chOff x="0" y="1600200"/>
            <a:chExt cx="9144000" cy="4724400"/>
          </a:xfrm>
        </p:grpSpPr>
        <p:sp>
          <p:nvSpPr>
            <p:cNvPr id="2" name="TextBox 1"/>
            <p:cNvSpPr txBox="1"/>
            <p:nvPr/>
          </p:nvSpPr>
          <p:spPr>
            <a:xfrm>
              <a:off x="0" y="1600200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Sharing as a provisioning strategy has been around for a long time and encouraged by friendly societies, mutual aid organizations, and fraternal groups.</a:t>
              </a:r>
              <a:endPara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054" name="Picture 6" descr="http://upload.wikimedia.org/wikipedia/en/1/1b/SolFed_Logo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8627" y="3391144"/>
              <a:ext cx="2590800" cy="259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http://www.badsey.net/past/girlsfs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033" y="3048488"/>
              <a:ext cx="2555367" cy="32761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https://encrypted-tbn3.gstatic.com/images?q=tbn:ANd9GcSVRkB0qVLHuomg9hSFUR9rdYbsu2hdp0RyjvUuHfZ4-fSHSOKEVQ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2200" y="3144993"/>
              <a:ext cx="2351314" cy="3083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7022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Should Not Overestimate the Novelty of Sharing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0" y="16002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especially among people on the economic margins due to poverty, sharing has been an essential economic survival strategy.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60" name="Picture 12" descr="http://www.washingtondc.va.gov/images/coat-drive-20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294" y="2895600"/>
            <a:ext cx="4815413" cy="3370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864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Should Not Overestimate the Novelty of Sharing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0" y="16002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“Sharing” both as a public service and a commercial activity has a long history.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127614" y="2638731"/>
            <a:ext cx="6888773" cy="3762069"/>
            <a:chOff x="578827" y="2486329"/>
            <a:chExt cx="6888773" cy="3762069"/>
          </a:xfrm>
        </p:grpSpPr>
        <p:pic>
          <p:nvPicPr>
            <p:cNvPr id="10242" name="Picture 2" descr="http://upload.wikimedia.org/wikipedia/commons/f/f8/Horse_drawn_streetcar_Toronto_1880s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827" y="2819400"/>
              <a:ext cx="4112968" cy="30116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4" name="Picture 4" descr="http://www.vroomvroomvroom.com/content/files/images/photos/car-rental-history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0408" y="2486329"/>
              <a:ext cx="2687192" cy="3762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062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Should Not Overestimate the Novelty of Sharing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0" y="15428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trading of second-hand clothing was common during the 18th and 19th centuries, but lost favor due to public health concerns in the early years of the 20th century.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76300" y="2971800"/>
            <a:ext cx="7391400" cy="3499912"/>
            <a:chOff x="685800" y="2971800"/>
            <a:chExt cx="7391400" cy="3499912"/>
          </a:xfrm>
        </p:grpSpPr>
        <p:pic>
          <p:nvPicPr>
            <p:cNvPr id="12290" name="Picture 2" descr="http://www.fashion-era.com/images/Edwds1890-1915/campfieldclothesfairpnkx30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3159656"/>
              <a:ext cx="4189002" cy="3124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92" name="Picture 4" descr="http://i.dailymail.co.uk/i/pix/2012/03/31/article-0-12690686000005DC-206_634x728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9200" y="2971800"/>
              <a:ext cx="3048000" cy="3499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3572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6002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the consumer society developed during the 20th century, sharing as an institutionalized practice came to be deeply stigmatized. 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://static.dezeen.com/uploads/2012/12/Kent_Larson_american-dre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2705100"/>
            <a:ext cx="38862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Should Not Overestimate the Novelty of Sharing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733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Size of the “Sharing” Economy Has Grown Exponentially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6388" name="Picture 4" descr="http://farm3.staticflickr.com/2861/12890476685_8018ee084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787" y="1371600"/>
            <a:ext cx="4162425" cy="5138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2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http://www.responsys.com/blogs/nsm/wp-content/uploads/2014/03/The_Sharing_Economy_A_Growing_Force_In_American_Business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14475"/>
            <a:ext cx="6934200" cy="458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“Big Sharing”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318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sharingistheanswer.com/wp-content/uploads/2010/09/P10100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310" y="1647205"/>
            <a:ext cx="4323380" cy="4482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Sharing Has Acquired Appeal as a Sustainability Strategy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795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Major Facets of the “Sharing”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194" name="Picture 2" descr="http://tctechcrunch2011.files.wordpress.com/2014/06/airbnb.jpg?w=7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37" y="1676749"/>
            <a:ext cx="4017730" cy="196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carmacarpool.com/blog/wp-content/uploads/2012/09/ridesharing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7" r="13726"/>
          <a:stretch/>
        </p:blipFill>
        <p:spPr bwMode="auto">
          <a:xfrm>
            <a:off x="498963" y="4358368"/>
            <a:ext cx="4203079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www.oberholtzer-creative.com/visualculture/wp-content/uploads/2008/08/car_share_logos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684" y="1356410"/>
            <a:ext cx="1508532" cy="2605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://www.couponsandfreebiesmom.com/wp-content/uploads/2011/03/rent-the-runwa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082143"/>
            <a:ext cx="2857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846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Conceptual Confusion Surrounding Sharing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7410" name="Picture 2" descr="http://dienu.files.wordpress.com/2013/01/rabbit-ears-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2697"/>
            <a:ext cx="3012173" cy="2249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Public Swimming Pool CDC: poop in pools is number two contamin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564" y="2671763"/>
            <a:ext cx="2952750" cy="217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http://i.dailymail.co.uk/i/pix/2010/01/26/article-1246145-0805E84C000005DC-903_634x3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705" y="2805113"/>
            <a:ext cx="3671033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http://www.andreareiser.com/wp-content/uploads/2012/11/Laundroma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129" y="2631118"/>
            <a:ext cx="2252990" cy="225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http://ecx.images-amazon.com/images/I/41cT49sUOAL._SY344_BO1,204,203,200_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508" y="2286000"/>
            <a:ext cx="1973492" cy="29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56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Conceptual Confusion Surrounding Sharing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458" name="Picture 2" descr="http://www.easyfrench.co.uk/blog/wp-content/uploads/2013/11/borrow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211" y="1524000"/>
            <a:ext cx="3535578" cy="2172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http://blog.barterquest.com/wp-content/uploads/2010/08/2338198_f520-300x2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793881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http://theethicalfashionblog.files.wordpress.com/2012/01/cs_grid_phot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240" y="3886200"/>
            <a:ext cx="3255520" cy="2334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8" descr="http://spotonlists.com/wp-content/uploads/2013/05/donate-grocerie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119" y="2667000"/>
            <a:ext cx="2848881" cy="2158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36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Assessing the Sustainability of the “Sharing”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0482" name="Picture 2" descr="http://ee80s.pbworks.com/f/Sustainability%20venn%20diagr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751033"/>
            <a:ext cx="4552950" cy="4116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81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Social Sustainability of the Sharing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1507" name="Picture 3" descr="C:\Users\mcohen\Documents\MJC Files 2\Writing\Book Chapters\3. Sharing Chapter\Sharing Figures\Sharing Figure 1.0b_Page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00"/>
            <a:ext cx="67056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170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Social Sustainability of the Sharing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Picture 2" descr="C:\Users\mcohen\Documents\MJC Files 2\Writing\Book Chapters\3. Sharing Chapter\Sharing Figures\Sharing Figure 1.0b_Page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524000"/>
            <a:ext cx="6629400" cy="497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34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Social Sustainability of the Sharing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3554" name="Picture 2" descr="C:\Users\mcohen\Documents\MJC Files 2\Writing\Book Chapters\3. Sharing Chapter\Sharing Figures\Sharing Figure 1.0b_Page_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00"/>
            <a:ext cx="67056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06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Social Sustainability of the Sharing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4578" name="Picture 2" descr="C:\Users\mcohen\Documents\MJC Files 2\Writing\Book Chapters\3. Sharing Chapter\Sharing Figures\Sharing Figure 1.0b_Page_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00"/>
            <a:ext cx="67056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53342" y="4419600"/>
            <a:ext cx="20574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24400" y="4419600"/>
            <a:ext cx="20574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724400" y="2667000"/>
            <a:ext cx="20574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58786" y="2667000"/>
            <a:ext cx="20574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362200" y="4038600"/>
            <a:ext cx="2209800" cy="2057400"/>
            <a:chOff x="2362200" y="4038600"/>
            <a:chExt cx="2209800" cy="2057400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2362200" y="4038600"/>
              <a:ext cx="2209800" cy="20574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2438400" y="4038600"/>
              <a:ext cx="2133600" cy="19812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2485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Social Sustainability of the Sharing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6626" name="Picture 2" descr="C:\Users\mcohen\Documents\MJC Files 2\Writing\Book Chapters\3. Sharing Chapter\Sharing Figures\Sharing Figure 1.0b_Page_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543050"/>
            <a:ext cx="6477000" cy="485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905000" y="4038600"/>
            <a:ext cx="9906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172200" y="4038600"/>
            <a:ext cx="9906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86000" y="3962400"/>
            <a:ext cx="925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Individual</a:t>
            </a:r>
            <a:endParaRPr lang="en-US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248400" y="3962400"/>
            <a:ext cx="816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Conjoint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62485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Serialized Rental Model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447800"/>
            <a:ext cx="88392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50000"/>
              <a:buFont typeface="Wingdings" panose="05000000000000000000" pitchFamily="2" charset="2"/>
              <a:buChar char="§"/>
              <a:tabLst/>
            </a:pPr>
            <a:r>
              <a:rPr lang="en-US" sz="2000" b="1" i="1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Nothing innovative about this model. The car rental companies and others have been engaged in this activity for decades.</a:t>
            </a:r>
            <a:endParaRPr kumimoji="0" lang="en-US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2327453"/>
            <a:ext cx="88392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50000"/>
              <a:buFont typeface="Wingdings" panose="05000000000000000000" pitchFamily="2" charset="2"/>
              <a:buChar char="§"/>
              <a:tabLst/>
            </a:pPr>
            <a:r>
              <a:rPr lang="en-US" sz="2000" b="1" i="1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It is highly debatable whether serialized rental actually reduces resource throughput as opposed to serving a “pump-priming” function by making consumption goods available at reduced cost for short periods of time.</a:t>
            </a:r>
            <a:endParaRPr kumimoji="0" lang="en-US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4702314"/>
            <a:ext cx="88392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50000"/>
              <a:buFont typeface="Wingdings" panose="05000000000000000000" pitchFamily="2" charset="2"/>
              <a:buChar char="§"/>
              <a:tabLst/>
            </a:pPr>
            <a:r>
              <a:rPr lang="en-US" sz="2000" b="1" i="1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Seems to be a certain ambivalence on the part of firms engaged in serialized rental as to whether they are in fact part of the “sharing” economy.</a:t>
            </a:r>
            <a:endParaRPr kumimoji="0" lang="en-US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52400" y="3514883"/>
            <a:ext cx="88392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50000"/>
              <a:buFont typeface="Wingdings" panose="05000000000000000000" pitchFamily="2" charset="2"/>
              <a:buChar char="§"/>
              <a:tabLst/>
            </a:pPr>
            <a:r>
              <a:rPr lang="en-US" sz="2000" b="1" i="1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There is a non-negligible risk that the relatively lower cost associated with access to serialized rental goods (especially clothing and accessories) will catalyze new modes of </a:t>
            </a:r>
            <a:r>
              <a:rPr lang="en-US" sz="2000" b="1" i="1" dirty="0" err="1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hyperconsumerism</a:t>
            </a:r>
            <a:r>
              <a:rPr lang="en-US" sz="2000" b="1" i="1" dirty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.</a:t>
            </a:r>
            <a:endParaRPr kumimoji="0" lang="en-US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62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1" grpId="0"/>
      <p:bldP spid="1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Freelancing Model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3666292"/>
            <a:ext cx="9144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50000"/>
              <a:buFont typeface="Wingdings" panose="05000000000000000000" pitchFamily="2" charset="2"/>
              <a:buChar char="§"/>
              <a:tabLst/>
            </a:pPr>
            <a:r>
              <a:rPr lang="en-US" sz="2000" b="1" i="1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Service providers are independent contractors rather than employees and receive no benefits or protections in the event of fluctuations in demand.</a:t>
            </a:r>
            <a:endParaRPr kumimoji="0" lang="en-US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5169774"/>
            <a:ext cx="9144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50000"/>
              <a:buFont typeface="Wingdings" panose="05000000000000000000" pitchFamily="2" charset="2"/>
              <a:buChar char="§"/>
              <a:tabLst/>
            </a:pP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Engagement</a:t>
            </a:r>
            <a:r>
              <a:rPr kumimoji="0" lang="en-US" sz="20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as a freelancer typically requires being continuously on the lookout for the next “gig.”</a:t>
            </a:r>
            <a:endParaRPr kumimoji="0" lang="en-US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4418033"/>
            <a:ext cx="9144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50000"/>
              <a:buFont typeface="Wingdings" panose="05000000000000000000" pitchFamily="2" charset="2"/>
              <a:buChar char="§"/>
              <a:tabLst/>
            </a:pPr>
            <a:r>
              <a:rPr lang="en-US" sz="2000" b="1" i="1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While the work offers opportunity for some flexibility, freelancers need to provide their own assets (e.g., car, house).</a:t>
            </a:r>
            <a:endParaRPr kumimoji="0" lang="en-US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14" name="Picture 7" descr="https://encrypted-tbn3.gstatic.com/images?q=tbn:ANd9GcTgj3_xgT4NXPpQwQPPRaZ9fCwo-phTXa6iSMLrr0Rh_a-I14wu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37"/>
          <a:stretch/>
        </p:blipFill>
        <p:spPr bwMode="auto">
          <a:xfrm>
            <a:off x="4754895" y="1446693"/>
            <a:ext cx="2910810" cy="198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Image result for relay rid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8" name="Picture 10" descr="http://www.article-3.com/wp-content/uploads/2013/08/relay-rides-carshar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45770"/>
            <a:ext cx="2694110" cy="226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69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Sustainability of the Sharing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2331" y="1417023"/>
            <a:ext cx="88392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50000"/>
              <a:tabLst/>
            </a:pPr>
            <a:r>
              <a:rPr lang="en-US" sz="2200" b="1" i="1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Sharing economy proponents contend that there is widespread inefficiency and slack capacity in the consumer economy.</a:t>
            </a:r>
            <a:endParaRPr kumimoji="0" lang="en-US" sz="2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31746" name="Picture 2" descr="Parked Ca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02" y="3886200"/>
            <a:ext cx="4183527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http://www.vizimac.com/wp-content/uploads/2013/05/Extra-Bedroom-Ideas-with-birds-theme-bed-cov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194" y="2748800"/>
            <a:ext cx="3097613" cy="2319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0" name="Picture 6" descr="http://thepeachykeen.com/wp-content/uploads/2013/05/katebosworthscloset-1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374" y="3733800"/>
            <a:ext cx="3252826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12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Improving the Efficiency of Consumption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2331" y="1417023"/>
            <a:ext cx="88392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50000"/>
              <a:tabLst/>
            </a:pPr>
            <a:r>
              <a:rPr lang="en-US" sz="2200" b="1" i="1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Moving “efficiency thinking” from the production side of the economy to the consumption side.</a:t>
            </a:r>
            <a:endParaRPr kumimoji="0" lang="en-US" sz="2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33794" name="Picture 2" descr="http://ecx.images-amazon.com/images/I/51y6o1BrwQL._AA278_PIkin4,BottomRight,-34,22_AA300_SH20_OU15_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9" r="15934" b="7143"/>
          <a:stretch/>
        </p:blipFill>
        <p:spPr bwMode="auto">
          <a:xfrm>
            <a:off x="419100" y="2362200"/>
            <a:ext cx="3102429" cy="4211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3712029" y="2360138"/>
            <a:ext cx="5149025" cy="4331958"/>
            <a:chOff x="3712029" y="2360138"/>
            <a:chExt cx="5149025" cy="4331958"/>
          </a:xfrm>
        </p:grpSpPr>
        <p:pic>
          <p:nvPicPr>
            <p:cNvPr id="33796" name="Picture 4" descr="http://cdn.theatlantic.com/static/mt/assets/business/rev5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2029" y="2360138"/>
              <a:ext cx="5149025" cy="18329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798" name="Picture 6" descr="http://socialtimes.com/files/2013/11/5186783602_e72d64bff7_z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267200"/>
              <a:ext cx="3643037" cy="2424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5372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Rebound Effects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330404"/>
            <a:ext cx="88392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50000"/>
              <a:tabLst/>
            </a:pPr>
            <a:r>
              <a:rPr lang="en-US" sz="2200" b="1" i="1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Sharing proponents fall into the same trap as other advocates of efficiency-led strategies—they fail to acknowledge that more efficient use lowers costs and increases aggregate consumption.</a:t>
            </a:r>
            <a:endParaRPr kumimoji="0" lang="en-US" sz="2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34818" name="Picture 2" descr="http://jwiersma.files.wordpress.com/2011/03/jevo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681" y="2590800"/>
            <a:ext cx="704850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42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Lower Prices Induce More Activity/Throughput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4820" name="Picture 4" descr="http://fashiontravelaccessories.com/wp-content/uploads/2014/04/Airbnb-Booking-fashion-travel-Logo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66" y="2547257"/>
            <a:ext cx="3571875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2" name="Picture 2" descr="http://www.movingtonewyorkguide.com/wp-content/uploads/2013/07/Zipcar-the-cheapest-way-to-own-a-car-in-NYC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031" y="1524000"/>
            <a:ext cx="3733800" cy="2487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4" name="Picture 4" descr="http://thegirlsonbloor.com/wp-content/uploads/2014/05/Hanger-647x45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857500"/>
            <a:ext cx="3889333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01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9938" name="Picture 2" descr="http://muncievoice.com/wp-content/uploads/2012/01/sharing-new-shopping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38" b="20951"/>
          <a:stretch/>
        </p:blipFill>
        <p:spPr bwMode="auto">
          <a:xfrm>
            <a:off x="798607" y="1752600"/>
            <a:ext cx="7546787" cy="419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0" y="54358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Sharing Really Is the New Shopping!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74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7172" name="Picture 4" descr="&#10; A street vendor selling cigarettes in Manila, Philippines, 2001. The percentage of people who smoke has been increasing substantially among individuals in low- and middle-income countries. © AFP/CORBIS&#10;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133600"/>
            <a:ext cx="3158834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ecx.images-amazon.com/images/I/91rl5lLxVTL._SL1500_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236656"/>
            <a:ext cx="4042802" cy="275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0" y="54358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Consumer Goods in Micro-Sized Units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78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95299" y="1095833"/>
            <a:ext cx="8375015" cy="159804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76200" y="609600"/>
            <a:ext cx="92202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Sustainability of the Sharing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62" name="Picture 2" descr="http://www.independent.co.uk/incoming/article9145187.ece/alternates/w620/uber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913" y="2666999"/>
            <a:ext cx="4638913" cy="258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4" name="Picture 4" descr="http://olivierblanchard.net/wp-content/uploads/zz-webairbn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621" y="2937348"/>
            <a:ext cx="4286584" cy="203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1447801"/>
            <a:ext cx="922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Narrative 1: Disruptive innovation of stagnant industries that enjoy regulatory protection. 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46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52400" y="6096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Sustainability of the Sharing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4478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Workers with employment protections are being displaced by an itinerant labor force of casual service providers. 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02" name="Picture 2" descr="http://america.aljazeera.com/content/ajam/opinions/2014/6/uber-sharing-economyunionstaxis/_jcr_content/mainpar/adaptiveimage_1/src.adapt.480.lo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743200"/>
            <a:ext cx="3378378" cy="301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://ryanspoon.com/wp-content/uploads/taskrabbit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931" y="2992149"/>
            <a:ext cx="3962400" cy="2521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36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52400" y="6096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Sustainability of the Sharing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4478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Narrative 2: Internet-based businesses that are seeking to circumvent regulations (and taxes).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4034" name="Picture 2" descr="http://www.ssireview.org/images/blog/Airbnb_regulation_artic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154" y="2508979"/>
            <a:ext cx="5579693" cy="381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037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52400" y="6096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Sustainability of the Sharing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988" name="Picture 4" descr="http://4.bp.blogspot.com/-_rZTa_NkHe4/Te1m1n6LjFI/AAAAAAAAAAo/vmTdqMimLBM/s1600/taxi_acciden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0" t="9524" r="5482" b="6960"/>
          <a:stretch/>
        </p:blipFill>
        <p:spPr bwMode="auto">
          <a:xfrm>
            <a:off x="419099" y="2721428"/>
            <a:ext cx="4152901" cy="2619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0" name="Picture 6" descr="http://s3.vidimg.popscreen.com/original/25/eG9vaG56MTI=_o_arson-investigating-hotel-fi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503" y="2527907"/>
            <a:ext cx="4008397" cy="3006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0" y="14478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Regulation of public services and accommodation typically exist for good reason.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45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52400" y="6096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Sustainability of the Sharing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4478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Narrative 3: A perceived opportunity for comparative economic advantage among cities.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http://www.motherearthnews.com/~/media/Images/MEN/Editorial/Blogs/Nature%20and%20Environment/Build%20A%20Sharing%20Community%20To%20Unlock%20The%20Power%20Of%20Cities/Cat-Johnson-first-post%20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463" y="2481943"/>
            <a:ext cx="4103075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894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52400" y="6096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Sustainability of the Sharing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4478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About projecting an image that conveys hipness and technological savviness as a way to recruit millennial migrants and tourists.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 descr="http://memeburn.com/wp-content/uploads/chicago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667000"/>
            <a:ext cx="6191250" cy="316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21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ww2.hdnux.com/photos/30/65/17/6509517/3/628x4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438399"/>
            <a:ext cx="5981700" cy="403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" y="6096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Sustainability of the Sharing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4478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Narrative 4: Creating employment opportunities for otherwise marginalized workers.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299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096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Sustainability of the Sharing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4478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service workers in the sharing economy empowered micro-entrepreneurs or is shared access just “neo-liberal solutionism” with laborers part of a new “</a:t>
            </a:r>
            <a:r>
              <a:rPr lang="en-U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precariat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”?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data:image/jpeg;base64,/9j/4AAQSkZJRgABAQAAAQABAAD/2wCEAAkGBxQTEhUUExQWFhUWGRkZGBgYGRsYGBscGhobGRsWGh0YHiggGB0lHB0XITEiJSksLi4uHR8zODUsNygtLisBCgoKDg0OGxAQGzckHCQsLDAsLDQsLCwsLC0sLCwsLCwsLCwsLCwsLCwsLSwsLCwsLCwsLCwsLCwsLCwsLiwsLP/AABEIAMgAgAMBIgACEQEDEQH/xAAcAAAABwEBAAAAAAAAAAAAAAAAAgMEBQYHAQj/xABBEAABAgQDBQUECAQFBQAAAAABAhEAAwQhEjFBBRMiUWEGFHGBkQcyobEjM0JSwdHh8BVicpIWJFPS8Rc1Y3OC/8QAGQEBAQEBAQEAAAAAAAAAAAAAAAECBAMF/8QAIxEAAgIBBQEAAgMAAAAAAAAAAAECEQMSEyExUQQicQVBgf/aAAwDAQACEQMRAD8AxqBAgRDQIECBAAgRzEOYgYhzgDsCOYhAxDmIA7AjmIc4GIcxAHYEcxDnAxDmIA7AgQIAECBAgAQIECABBVZGDQIA2eloL0vDK3KTRsDJ1WhTlEzI4j7wIOQ5xHSKNG+paWbKAE+mmBYwALBRNK0quHBYEeBjKsZZnLWs5a2XpBlTlE4ipRV94qL+rvFslF27F1hqK2qnCV9YkkYEJUZIUsBKkyyGWAGBAuzw/qxO7vXymlbxNVLkpKJacI3xOIJcEhyebjSM5lzCkuklJGqSQfURxKyMiRd7E58/HrAUbHX0slNTLnCXLXLlSquUsJSCPoQghKre/hKvBoWoNl7te7ly0zMPcEk7tKnQd6FKLgsCliTGL7xX3la6nXPXWOicr7yv7j6ZwsUa0mhk7vCqWgS1U89DhI4QqpCAt2+yCL8hD1WzTinololgmcpM15ONJCaRBCVMxQHcguL+MYtjLM5ZmZyzcm5R3eKd8SnOZxF/O99YWKE05CDQIEQoIECBACtLIMxaEJzWpKQ+TqISPiY0n/ofX/6lP/cr/bGYgtcWI/bxuVbWTP8ACiJm8XjZBx4lYvrR9p3gRlFp/ZfVrlU00Lk4alSUo4lOCpKlDFbkkwvS+yWsXUTqcTJOOQmUpRxKYibjwtw/yF/KNm7KU0tez9mGYvCUCUpAcDEvdqGG+dio25QvsX/u20v/AE0XyqIos877W7Fz6eulUK1SzNm4MJBODjJAckPoYnds+yCvp5K5zypglpKlBCjiwgOSARe2kI01AiRtyjRLqzWJ3kk74l3cnhfErLx1jZ+1NRIpTXVE6olpM6lRLEokBbyxOYgO6sRmMLaQFmSU/sZrlykzELkELSlQGJQLKAI+z1iO7N+y+sqxOKTLlmTNVJWmYSDiSEkswLhlC8b3s+nQZezlKmYVoljAn75MgAh+gvEL2TUZ0rbG9enxVU5KiSCZY7vKTjcFsmVn5wFmQ7M9ltXOqainCpSRTFImTVE7t1JCwBZycJc8rc4adoPZ5VUlTT06yhXeVYZUxJOAlwC7h0s4PhGo9jaNMrZm15aJ/eUpXOAnEvj/AMrKu7nJ2z0hnsrtCuuqdlSlUU+QJCse8mpISsJkEcLpD3wnwgLM97Yeziq2dJTOnKlKSpYRwEkgkEglwLWiaqPYltBIJSqQojQLIJ9UxoPtSX3jZVZ/4J48ghSCfgTFyrJCO+SpmP6VEieESgwK0qXJKlOfulKB/wDUBZ5rkdgqlVBMr3QmXLx4kKJEwGWrAoMzO45xJK9lFYKTveKVg3W+wucWHDjbJnaL/vVL7OV6loKFKmVZUglykmoUSkkZsbReg28TQ/Z7mX9UyvzgLMYHsQr/APUp/wC5X+2M52jSKkzpslTYpS1y1Nk6FFJbo4ja+zlVN/wtULUte8SmfxFRxAhbZu4aMNWokkkkklyTcknMknMxCo5Go1XaulPZ1NEJo7wAl0MXtMxG7NlGYYIebIpUTJ0uXMKglagklJAIfXiBERulYqzZNmdvKBNLsyWqeAqQqWZowq4QmUtJ05kRIbL9omzk7QrZyqgCXNl0qUKwquZYnYxlpiT6xj1DsKTMTLVvSnGUcJIKkhU8SnJYAskvpfRoSkbHlmoXLWtUpCUKViJBIIAZ3Slw5vZ2jG7E1oZOVMzZtNtWkmUUwmmlqlrmKUVKYhRfMPk0D2x7dp62sTNpliYgSQlwCLgqtfxERlZ2dlShxLWWmhCyCkhAaUVKskhXvra493W8Ntu7CTTywreY1uElIKSAtIUZuX2R9GAdcR5QWaLdIODRsY9oWz32f/mB9CPpOFXD9Bg5fetCex+3WzH2kidUAS6meopYKdUtUiVLJFrXCh5RlyuzEoLQFTFIQcRUSUOUpRLVjRkAMSyli/um/JKX2ZRuyVTglaMYmDhwhphlpUnUpsonxSRYxN+A22aJ2T7SbKpxXbPROMuln3lTVORxyhLWHIsQwIfNzyiYme0XZ6ayllpnvJppUwGaQWUspQhCUsLnCFknqIyep7My071jM4EYkpxIKjxqS5wpNmAUza56xxfZyU6cK1LOFZKUqRiKkolLCQSngJ3irEKsnyBZ4sbbNP257SaOrotoSJk5KSreIkMlXGjCkoUepU48okKv2j7OO0KecKgbtEioQpWFVlLXIKRlqEK9Ix5fZmWD9cSjGUYhgz3wlsz54OL9IQmbCQKkSsSsODGzpxksTuwSAAS2qX6Rd6LG2zT6Htrs80FRTrngKm1M5TYVfVrqisKy1QXixq9rdD3oIE9Pd90VFeFTiZjYJyywucow2o7OXl4CQFzChRWUfR3SAVFBbIknw0hWd2dlBM9SZhIQAqXdF0lBVxkOCXGFg3icob0Rtsv03tfQp2RXUqZwMyZMqjKSAq6VzVKRpqkiMdiZ7QbIRIUgIUpQUCeIpexZ2SLA+fiYit3G4yUlaI1XAuEWjiZcPky7DwEHRJsM9dI0SxgZQ5QDJDWESe48fSEKqYlGZLnRoAZpkixYR0Segg9PWIcguHNnh+ZWt/wgCNEgchHdwOQiU7v0Osd7t0P784AiU0w5D4Qbuw5CJOXTdDn+9YMKb+U6fvOAIkUw5CDd2DNhDeH6RKilueHT8YN3T+XnAlkR3YfdHp+kG7t0HpEqaS/ujX5QdNGfuj1/SAsh0U7aekGTIiVRTXFgLfiIVRRG/CDf96QFjWXKxBIfMJh4qUABxDXSO7MxFIU4DJADj9YdzVK+8nM6frFINt2H974Q0k7DTPUsqUrhIAbwd4lULUTZadNOnjDjZE9lqSSCVAKFmsLflHlldR4PfBG5q+iodo9jCnwFLlKnDnny9IcbDDyiC4wk/FjFz2xRJmywCASniD5Za+MVjY1IsyjM4fpAVcNrZYfgYxiyprk9c3zu/wAFZICn8ddIOKW/2v2IdSlW+sye2F9IVS/+odPs9PCOg4yPlUudlZj5Qqmj/lVp8/GHUg3PErT7PTwhYZe8vT7J5xQR/c+I8KsufXxg6qLPhVrr+sOieLNfunTrHZibm8zX5QBD7VmokAKWk3JADhyW8YiUbfSCMclknUKc/EB4m5GzROqlma5CEpwJJdsT3PUtHe1ezpaZBKRxEhuv7Dx4Sy1LSdEMDcNQWmCZgQtADKBY82I9IkaegfFwPfmOkQHZhfC2gUcsvskxcaaWDiss3OSmH2eoj2XJztUyrbOIMpDJTZN/h0hWaC/upz/ekRFJOwhNnBS1/mIljKBIGAXUPTXSAJSjpPozitjTmNB/xFC2YZW/ClrVLQSSShOMgF2s4JGWsXLb+1hJlljxLQoJH9qfg8Z7K0EeUYct+nTkytwjHwvk6rkysKUzd6ia4KxYAfzZFKsuEjLWHNJs/dJTKBce9nnxMG8iMopQqilKxmFABvVj8YtPZnaJSsS1lwAwfSzFjy/SPHLDTyjp+abmmmWeqpTulhDYkpcBs2uw8niJTPv9YnTQdesXHZU1BJAuQxUNQ7sPHOKpWPLmqQVpGEt5OW+1yjfyw0Qp9nl/IZVky2lS6E5My54+WkK70MeM+nXwhsipueNP7brCiqsMfpE68uY6x0nCdUoYveV7p06jpCsw5nEtr6Wy/piI21tsSrpUFqIUAA3S55CK8vbSytK5hxMp2FragaesZk2lwbhFN8uizVO1AiYkyyZiiCFJs7AA8oNtPezpKlBCkYRiTcOT05CKSa8qmlY4HViABsk9ItextqzJx3K1BOoV0FyMOWJstI5c0ZL86PofM4Se1f6I3sukiWSX98gHSyUu3OLvQqsv3szkbZJ6xBydnbxTSnSlI1UTn0JaJKgXeYklTj7gJS5TzAPKPXHmjJ6f7OfP8k8a1dx9KPLIwjwiT2XWhBU6MTixdiPHnDFASUjwhlXLwCxztHpK64OeFXyJ7d2iZ0x9EhgNOrQzpxd4REOlowABQIcOHEFxwV88kxXbNSmTKW91kE9HLX8Ila2ThlqmJzSoH0UpJ+EMkrx0xBIVhIIU+TXKVaExN1VTvUTCAwDgAZas/qdI8ctJps7fkU5RlGC8H2w9sFTKSpljzBHJQ1gldMK5qlMkYiPm0VWjoZksIXLVd2INh0MTCQSxMtLnC99SfCLh7dPgz9kWktSpjuWS5ukWT84Tr6/dIUoqTYKYakki2cN5dieBOSdep/litbfq95NZgAhwGyc5nLwHlHucIzrKtUxZmLLqPoOg6Q1WYMswkTENBpamiTo5vIty/KIkQ6pS9og6NJp9nrXLSrOVgDAGxtckDPz5Q1o6jdzim6ZSwGIAYKytawL+sM+zHaIy0GUqw4iFctW8zD6TWpUXMxASkhQFrljcgmxBALczHNHE4z/E+tk+uGTA45P8/ZVdp7NXI3eJCmmICgT10cWiGq1ucmaNF2+VIpJCJ02XxiWyE3UlID4iTlbW/wCdEOzVqVdr9fzjqPjjWlQSoMzvZ8oe7cqZiyneKCigEWTh+XhAlJVJdJzxMeh5GCTE8RxF7vCjVvob0kxQdnZQYjmOUTdNtVSARgSxbX9IiTM5QnPqDlGZQjLs9MWaeN3B0Xqhny92JqzwkMlI1N/UxU6mWoYGmTGUhJJc+8HBGehEEp5vABewPxv5Rat5K3CPoEFWAqSbuDYls3uH8xGMaq0uj2+mbmlKTtsg+0lEuVMYqZWEWQeHzvnEFKiy7RlLnz1LIzwu1hYdfOIetpjjN8rZco9jkQzqZJSAXz05Q3h+ulcZl9MvjDFogOQYHWCwcG0Qo7pcSsukSiZKNX+P4Q92bsNSUhaikOnIkO/hDNdFNJJCrHK36xoyNasKISTmwvc6flDym41cIJAvwhz8I0TZ2Hcy/wChOvQQvwdIUSzMq+gnzCSmSviAezZFxnBaXYdSp8cpQIyJa/TONPBRo0OBII+wcn/GI3Fdsqt9GYS+yNQpnCUjqX+UK/4KmDUGNQkoUlQVgdmPQ9DDkVDqU8lBUp1F88g/xv5xnch6WpeGXSeyE0ZEesTqNlTBJRL3SMSC+PF713YjDytnF0TUXH0KciC4sSVP8AGg4qsmkI8xmen5Q3IeipGXyuzdUlalJEoOSffOROWWUSMvsiVXW2I54SWi/oqiR9UjIcTdGjhqmd5Sc1KvkHZ25CLuQ9FPwop7GIhNXYiUf2YvlRNKgwlhLP7vI/MWhvu2LENpeG5D0aZeFKV2KljII8wT+MIr7HOCE7pJ0OAuOucXydhS2Jg+XlCW+l8xGk01aI7RTKbszPT705CgOaFH5qiSlbEYAOYsneEcx6RwViBpFIVWinjdoGE2Sm/lC4n9IZURO7R/Sn5Qqo+MCjne9Ik5mz54wskqCg4wlxp+BEQT/wBULoq1hmWu1hxHw59TEasEr3CeySElWIWYnkC1+hEBWz6gpSQCQoWwl8w8RcuoWGZS7WHEpgMsnbUw4oJqcQE1SwlgzKVoRyPIltHiaULY9RsyoA91XLO/jnrHE0U/kbu3Fyu2ecJylyWLzZoYnCHcZ2yFsgctejwrNqJKpiyZsxlXSoEuHYYSMsnfyhSFsLMo5wSVFJCUgE30JbnzgCgnFIKTiCg9lOcgbv4iBv5IP1s/W7voMg2tx5DnYhmSBiCZiyzYXdIPMFsuQhSAoKGcySL4g4ZV2IcWJ5X8oL3WeWYKbE2ev5u0RwWRko+R6Np0tBl1SvtLV5qMNK8FseVcmYhsbh8nL/8AENwr+aCrmKVmonxJMFA/d40QXB/d4GI84KlP7aOwBUaeuZKfAfKFP4l1+MVxNRYQbvPWM2aosX8QPOAmv6xXu8QO8QsUWM7QeDydpYVBQAcc7xXETCXYEsCS2gGscE02zvl1u1vOD5FFxHaJTg4ZYsR7oZi1j6QT+PqsWQCC4YN8oqjqdmL5t05xwLUxLFk2UWNuh5Rjbh4a1Mt47RKvwy7lyMNvSCzNvlScJCGysm/lyiomcbWN8uulvODFSsRSxxDMajxibUE7oamWP+I9YJN2jlfIgxXRNJBN2DAnQPkIC5pDOGcOOoOselmaLR/E+sD+KdYqveo73mLYotI2r1jv8U6xVe9QO9QsUR2KBijkCMlO44GOBAgA0uepL4SQ4YtqDpAM8sA9hl0e/wA4ECAO95U74i/P8I6mpUAQFFlZh83584ECAC742vll01tBjVKxFWI4jmdTAgQAVM8gFIJYsSNC2UBU4lnLsGHhygQIALjgY4ECABjgY4ECAP/Z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6" name="Picture 8" descr="http://pages.bloomsbury.com/images/working/p14249/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8" b="5478"/>
          <a:stretch/>
        </p:blipFill>
        <p:spPr bwMode="auto">
          <a:xfrm>
            <a:off x="3401786" y="2841860"/>
            <a:ext cx="2340429" cy="349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11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innerself.com/content/images/2014/460x175/collaborative_consumpti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2" r="7046"/>
          <a:stretch/>
        </p:blipFill>
        <p:spPr bwMode="auto">
          <a:xfrm>
            <a:off x="381000" y="2590800"/>
            <a:ext cx="50292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" y="609600"/>
            <a:ext cx="88392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Diversionary Reframing and the Sharing Economy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http://www.greenisuniversal.com/site-content/uploads/2013/05/Sharing-is-the-new-shopp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600200"/>
            <a:ext cx="3112951" cy="438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419100" y="1095833"/>
            <a:ext cx="8305800" cy="182880"/>
            <a:chOff x="533400" y="1341120"/>
            <a:chExt cx="7924800" cy="18288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609600" y="1447800"/>
              <a:ext cx="78486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/>
            <p:cNvSpPr/>
            <p:nvPr/>
          </p:nvSpPr>
          <p:spPr>
            <a:xfrm>
              <a:off x="533400" y="1341120"/>
              <a:ext cx="152400" cy="182880"/>
            </a:xfrm>
            <a:prstGeom prst="rect">
              <a:avLst/>
            </a:prstGeom>
            <a:solidFill>
              <a:srgbClr val="FF0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FF0000"/>
                </a:buClr>
                <a:buSzPct val="150000"/>
                <a:buFont typeface="Wingdings" panose="05000000000000000000" pitchFamily="2" charset="2"/>
                <a:buChar char="§"/>
              </a:pPr>
              <a:endParaRPr lang="en-US" b="1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298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31388</TotalTime>
  <Words>1189</Words>
  <Application>Microsoft Office PowerPoint</Application>
  <PresentationFormat>On-screen Show (4:3)</PresentationFormat>
  <Paragraphs>125</Paragraphs>
  <Slides>77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3" baseType="lpstr">
      <vt:lpstr>ＭＳ Ｐゴシック</vt:lpstr>
      <vt:lpstr>Arial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Maurie Cohen</dc:creator>
  <cp:lastModifiedBy>Cohen, Maurie</cp:lastModifiedBy>
  <cp:revision>170</cp:revision>
  <dcterms:created xsi:type="dcterms:W3CDTF">2014-06-23T19:38:03Z</dcterms:created>
  <dcterms:modified xsi:type="dcterms:W3CDTF">2015-09-29T12:29:51Z</dcterms:modified>
</cp:coreProperties>
</file>